
<file path=[Content_Types].xml><?xml version="1.0" encoding="utf-8"?>
<Types xmlns="http://schemas.openxmlformats.org/package/2006/content-types">
  <Default Extension="jpeg" ContentType="image/jpeg"/>
  <Default Extension="xlsx" ContentType="application/vnd.openxmlformats-officedocument.spreadsheetml.sheet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olors1.xml" ContentType="application/vnd.ms-office.chartcolorstyle+xml"/>
  <Override PartName="/ppt/charts/colors2.xml" ContentType="application/vnd.ms-office.chartcolorstyle+xml"/>
  <Override PartName="/ppt/charts/colors3.xml" ContentType="application/vnd.ms-office.chartcolorstyle+xml"/>
  <Override PartName="/ppt/charts/colors4.xml" ContentType="application/vnd.ms-office.chartcolorstyle+xml"/>
  <Override PartName="/ppt/charts/style1.xml" ContentType="application/vnd.ms-office.chartstyle+xml"/>
  <Override PartName="/ppt/charts/style2.xml" ContentType="application/vnd.ms-office.chartstyle+xml"/>
  <Override PartName="/ppt/charts/style3.xml" ContentType="application/vnd.ms-office.chartstyle+xml"/>
  <Override PartName="/ppt/charts/style4.xml" ContentType="application/vnd.ms-office.chartstyle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61" r:id="rId3"/>
  </p:sldMasterIdLst>
  <p:notesMasterIdLst>
    <p:notesMasterId r:id="rId5"/>
  </p:notesMasterIdLst>
  <p:sldIdLst>
    <p:sldId id="259" r:id="rId4"/>
    <p:sldId id="431" r:id="rId6"/>
    <p:sldId id="478" r:id="rId7"/>
    <p:sldId id="479" r:id="rId8"/>
    <p:sldId id="480" r:id="rId9"/>
    <p:sldId id="481" r:id="rId10"/>
    <p:sldId id="482" r:id="rId11"/>
    <p:sldId id="483" r:id="rId12"/>
    <p:sldId id="484" r:id="rId13"/>
    <p:sldId id="485" r:id="rId14"/>
    <p:sldId id="486" r:id="rId15"/>
    <p:sldId id="487" r:id="rId16"/>
    <p:sldId id="488" r:id="rId17"/>
    <p:sldId id="489" r:id="rId18"/>
    <p:sldId id="490" r:id="rId19"/>
    <p:sldId id="491" r:id="rId20"/>
    <p:sldId id="289" r:id="rId21"/>
  </p:sldIdLst>
  <p:sldSz cx="12190095" cy="6858000"/>
  <p:notesSz cx="6858000" cy="9144000"/>
  <p:embeddedFontLst>
    <p:embeddedFont>
      <p:font typeface="微软雅黑" panose="020B0503020204020204" pitchFamily="34" charset="-122"/>
      <p:regular r:id="rId25"/>
    </p:embeddedFont>
    <p:embeddedFont>
      <p:font typeface="Calibri" panose="020F0502020204030204" charset="0"/>
      <p:regular r:id="rId26"/>
      <p:bold r:id="rId27"/>
      <p:italic r:id="rId28"/>
      <p:boldItalic r:id="rId29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14455"/>
    <a:srgbClr val="E8E8E6"/>
    <a:srgbClr val="FFFFFF"/>
    <a:srgbClr val="080808"/>
    <a:srgbClr val="9498AE"/>
    <a:srgbClr val="7C819C"/>
    <a:srgbClr val="636883"/>
    <a:srgbClr val="53576D"/>
    <a:srgbClr val="722A28"/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029" autoAdjust="0"/>
    <p:restoredTop sz="77569" autoAdjust="0"/>
  </p:normalViewPr>
  <p:slideViewPr>
    <p:cSldViewPr>
      <p:cViewPr varScale="1">
        <p:scale>
          <a:sx n="66" d="100"/>
          <a:sy n="66" d="100"/>
        </p:scale>
        <p:origin x="1512" y="6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9" Type="http://schemas.openxmlformats.org/officeDocument/2006/relationships/font" Target="fonts/font5.fntdata"/><Relationship Id="rId28" Type="http://schemas.openxmlformats.org/officeDocument/2006/relationships/font" Target="fonts/font4.fntdata"/><Relationship Id="rId27" Type="http://schemas.openxmlformats.org/officeDocument/2006/relationships/font" Target="fonts/font3.fntdata"/><Relationship Id="rId26" Type="http://schemas.openxmlformats.org/officeDocument/2006/relationships/font" Target="fonts/font2.fntdata"/><Relationship Id="rId25" Type="http://schemas.openxmlformats.org/officeDocument/2006/relationships/font" Target="fonts/font1.fntdata"/><Relationship Id="rId24" Type="http://schemas.openxmlformats.org/officeDocument/2006/relationships/tableStyles" Target="tableStyles.xml"/><Relationship Id="rId23" Type="http://schemas.openxmlformats.org/officeDocument/2006/relationships/viewProps" Target="viewProps.xml"/><Relationship Id="rId22" Type="http://schemas.openxmlformats.org/officeDocument/2006/relationships/presProps" Target="presProps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package" Target="../embeddings/Workbook1.xlsx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package" Target="../embeddings/Workbook2.xlsx"/></Relationships>
</file>

<file path=ppt/charts/_rels/chart3.xml.rels><?xml version="1.0" encoding="UTF-8" standalone="yes"?>
<Relationships xmlns="http://schemas.openxmlformats.org/package/2006/relationships"><Relationship Id="rId3" Type="http://schemas.microsoft.com/office/2011/relationships/chartColorStyle" Target="colors3.xml"/><Relationship Id="rId2" Type="http://schemas.microsoft.com/office/2011/relationships/chartStyle" Target="style3.xml"/><Relationship Id="rId1" Type="http://schemas.openxmlformats.org/officeDocument/2006/relationships/package" Target="../embeddings/Workbook3.xlsx"/></Relationships>
</file>

<file path=ppt/charts/_rels/chart4.xml.rels><?xml version="1.0" encoding="UTF-8" standalone="yes"?>
<Relationships xmlns="http://schemas.openxmlformats.org/package/2006/relationships"><Relationship Id="rId3" Type="http://schemas.microsoft.com/office/2011/relationships/chartColorStyle" Target="colors4.xml"/><Relationship Id="rId2" Type="http://schemas.microsoft.com/office/2011/relationships/chartStyle" Target="style4.xml"/><Relationship Id="rId1" Type="http://schemas.openxmlformats.org/officeDocument/2006/relationships/package" Target="../embeddings/Workbook4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zh-CN" sz="186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/>
              <a:t>工时分配占比表</a:t>
            </a:r>
            <a:endParaRPr lang="zh-CN"/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/>
          <c:explosion val="0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195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in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项目准备</c:v>
                </c:pt>
                <c:pt idx="1">
                  <c:v>需求分析</c:v>
                </c:pt>
                <c:pt idx="2">
                  <c:v>需求评审</c:v>
                </c:pt>
                <c:pt idx="3">
                  <c:v>需求复评审</c:v>
                </c:pt>
                <c:pt idx="4">
                  <c:v>软件产品改进与展示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59</c:v>
                </c:pt>
                <c:pt idx="1">
                  <c:v>48</c:v>
                </c:pt>
                <c:pt idx="2">
                  <c:v>29</c:v>
                </c:pt>
                <c:pt idx="3">
                  <c:v>17</c:v>
                </c:pt>
                <c:pt idx="4">
                  <c:v>14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195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zh-CN" sz="186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 dirty="0" smtClean="0"/>
              <a:t>各阶段成员贡献占比</a:t>
            </a:r>
            <a:endParaRPr lang="zh-CN" altLang="en-US" dirty="0"/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常佳辉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Lbls>
            <c:delete val="1"/>
          </c:dLbls>
          <c:cat>
            <c:strRef>
              <c:f>Sheet1!$A$2:$A$6</c:f>
              <c:strCache>
                <c:ptCount val="5"/>
                <c:pt idx="0">
                  <c:v>项目准备</c:v>
                </c:pt>
                <c:pt idx="1">
                  <c:v>软件需求分析</c:v>
                </c:pt>
                <c:pt idx="2">
                  <c:v>需求评审</c:v>
                </c:pt>
                <c:pt idx="3">
                  <c:v>需求复评审</c:v>
                </c:pt>
                <c:pt idx="4">
                  <c:v>软件产品改进与展示</c:v>
                </c:pt>
              </c:strCache>
            </c:strRef>
          </c:cat>
          <c:val>
            <c:numRef>
              <c:f>Sheet1!$B$2:$B$6</c:f>
              <c:numCache>
                <c:formatCode>0.00%</c:formatCode>
                <c:ptCount val="5"/>
                <c:pt idx="0">
                  <c:v>0.1186</c:v>
                </c:pt>
                <c:pt idx="1">
                  <c:v>0.1875</c:v>
                </c:pt>
                <c:pt idx="2">
                  <c:v>0.067</c:v>
                </c:pt>
                <c:pt idx="3">
                  <c:v>0.0588</c:v>
                </c:pt>
                <c:pt idx="4">
                  <c:v>0.129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刘佳恒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dLbls>
            <c:delete val="1"/>
          </c:dLbls>
          <c:cat>
            <c:strRef>
              <c:f>Sheet1!$A$2:$A$6</c:f>
              <c:strCache>
                <c:ptCount val="5"/>
                <c:pt idx="0">
                  <c:v>项目准备</c:v>
                </c:pt>
                <c:pt idx="1">
                  <c:v>软件需求分析</c:v>
                </c:pt>
                <c:pt idx="2">
                  <c:v>需求评审</c:v>
                </c:pt>
                <c:pt idx="3">
                  <c:v>需求复评审</c:v>
                </c:pt>
                <c:pt idx="4">
                  <c:v>软件产品改进与展示</c:v>
                </c:pt>
              </c:strCache>
            </c:strRef>
          </c:cat>
          <c:val>
            <c:numRef>
              <c:f>Sheet1!$C$2:$C$6</c:f>
              <c:numCache>
                <c:formatCode>0.00%</c:formatCode>
                <c:ptCount val="5"/>
                <c:pt idx="0">
                  <c:v>0.1186</c:v>
                </c:pt>
                <c:pt idx="1">
                  <c:v>0.1042</c:v>
                </c:pt>
                <c:pt idx="2">
                  <c:v>0.1379</c:v>
                </c:pt>
                <c:pt idx="3">
                  <c:v>0.0588</c:v>
                </c:pt>
                <c:pt idx="4">
                  <c:v>0.1613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马广洲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dLbls>
            <c:delete val="1"/>
          </c:dLbls>
          <c:cat>
            <c:strRef>
              <c:f>Sheet1!$A$2:$A$6</c:f>
              <c:strCache>
                <c:ptCount val="5"/>
                <c:pt idx="0">
                  <c:v>项目准备</c:v>
                </c:pt>
                <c:pt idx="1">
                  <c:v>软件需求分析</c:v>
                </c:pt>
                <c:pt idx="2">
                  <c:v>需求评审</c:v>
                </c:pt>
                <c:pt idx="3">
                  <c:v>需求复评审</c:v>
                </c:pt>
                <c:pt idx="4">
                  <c:v>软件产品改进与展示</c:v>
                </c:pt>
              </c:strCache>
            </c:strRef>
          </c:cat>
          <c:val>
            <c:numRef>
              <c:f>Sheet1!$D$2:$D$6</c:f>
              <c:numCache>
                <c:formatCode>0.00%</c:formatCode>
                <c:ptCount val="5"/>
                <c:pt idx="0">
                  <c:v>0.1186</c:v>
                </c:pt>
                <c:pt idx="1">
                  <c:v>0.1458</c:v>
                </c:pt>
                <c:pt idx="2">
                  <c:v>0.1724</c:v>
                </c:pt>
                <c:pt idx="3">
                  <c:v>0.1176</c:v>
                </c:pt>
                <c:pt idx="4">
                  <c:v>0.129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牟秋宇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dLbls>
            <c:delete val="1"/>
          </c:dLbls>
          <c:cat>
            <c:strRef>
              <c:f>Sheet1!$A$2:$A$6</c:f>
              <c:strCache>
                <c:ptCount val="5"/>
                <c:pt idx="0">
                  <c:v>项目准备</c:v>
                </c:pt>
                <c:pt idx="1">
                  <c:v>软件需求分析</c:v>
                </c:pt>
                <c:pt idx="2">
                  <c:v>需求评审</c:v>
                </c:pt>
                <c:pt idx="3">
                  <c:v>需求复评审</c:v>
                </c:pt>
                <c:pt idx="4">
                  <c:v>软件产品改进与展示</c:v>
                </c:pt>
              </c:strCache>
            </c:strRef>
          </c:cat>
          <c:val>
            <c:numRef>
              <c:f>Sheet1!$E$2:$E$6</c:f>
              <c:numCache>
                <c:formatCode>0.00%</c:formatCode>
                <c:ptCount val="5"/>
                <c:pt idx="0">
                  <c:v>0.2542</c:v>
                </c:pt>
                <c:pt idx="1">
                  <c:v>0.125</c:v>
                </c:pt>
                <c:pt idx="2">
                  <c:v>0.1379</c:v>
                </c:pt>
                <c:pt idx="3">
                  <c:v>0.1765</c:v>
                </c:pt>
                <c:pt idx="4">
                  <c:v>0.129</c:v>
                </c:pt>
              </c:numCache>
            </c:numRef>
          </c:val>
          <c:smooth val="0"/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潘安佶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dLbls>
            <c:delete val="1"/>
          </c:dLbls>
          <c:cat>
            <c:strRef>
              <c:f>Sheet1!$A$2:$A$6</c:f>
              <c:strCache>
                <c:ptCount val="5"/>
                <c:pt idx="0">
                  <c:v>项目准备</c:v>
                </c:pt>
                <c:pt idx="1">
                  <c:v>软件需求分析</c:v>
                </c:pt>
                <c:pt idx="2">
                  <c:v>需求评审</c:v>
                </c:pt>
                <c:pt idx="3">
                  <c:v>需求复评审</c:v>
                </c:pt>
                <c:pt idx="4">
                  <c:v>软件产品改进与展示</c:v>
                </c:pt>
              </c:strCache>
            </c:strRef>
          </c:cat>
          <c:val>
            <c:numRef>
              <c:f>Sheet1!$F$2:$F$6</c:f>
              <c:numCache>
                <c:formatCode>0.00%</c:formatCode>
                <c:ptCount val="5"/>
                <c:pt idx="0">
                  <c:v>0.1186</c:v>
                </c:pt>
                <c:pt idx="1">
                  <c:v>0.1667</c:v>
                </c:pt>
                <c:pt idx="2">
                  <c:v>0.2069</c:v>
                </c:pt>
                <c:pt idx="3">
                  <c:v>0.2353</c:v>
                </c:pt>
                <c:pt idx="4">
                  <c:v>0.1935</c:v>
                </c:pt>
              </c:numCache>
            </c:numRef>
          </c:val>
          <c:smooth val="0"/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王康明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dLbls>
            <c:delete val="1"/>
          </c:dLbls>
          <c:cat>
            <c:strRef>
              <c:f>Sheet1!$A$2:$A$6</c:f>
              <c:strCache>
                <c:ptCount val="5"/>
                <c:pt idx="0">
                  <c:v>项目准备</c:v>
                </c:pt>
                <c:pt idx="1">
                  <c:v>软件需求分析</c:v>
                </c:pt>
                <c:pt idx="2">
                  <c:v>需求评审</c:v>
                </c:pt>
                <c:pt idx="3">
                  <c:v>需求复评审</c:v>
                </c:pt>
                <c:pt idx="4">
                  <c:v>软件产品改进与展示</c:v>
                </c:pt>
              </c:strCache>
            </c:strRef>
          </c:cat>
          <c:val>
            <c:numRef>
              <c:f>Sheet1!$G$2:$G$6</c:f>
              <c:numCache>
                <c:formatCode>0.00%</c:formatCode>
                <c:ptCount val="5"/>
                <c:pt idx="0">
                  <c:v>0.1525</c:v>
                </c:pt>
                <c:pt idx="1">
                  <c:v>0.125</c:v>
                </c:pt>
                <c:pt idx="2">
                  <c:v>0.2069</c:v>
                </c:pt>
                <c:pt idx="3">
                  <c:v>0.1765</c:v>
                </c:pt>
                <c:pt idx="4">
                  <c:v>0.129</c:v>
                </c:pt>
              </c:numCache>
            </c:numRef>
          </c:val>
          <c:smooth val="0"/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张祥国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</a:schemeClr>
              </a:solidFill>
              <a:ln w="9525">
                <a:solidFill>
                  <a:schemeClr val="accent1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cat>
            <c:strRef>
              <c:f>Sheet1!$A$2:$A$6</c:f>
              <c:strCache>
                <c:ptCount val="5"/>
                <c:pt idx="0">
                  <c:v>项目准备</c:v>
                </c:pt>
                <c:pt idx="1">
                  <c:v>软件需求分析</c:v>
                </c:pt>
                <c:pt idx="2">
                  <c:v>需求评审</c:v>
                </c:pt>
                <c:pt idx="3">
                  <c:v>需求复评审</c:v>
                </c:pt>
                <c:pt idx="4">
                  <c:v>软件产品改进与展示</c:v>
                </c:pt>
              </c:strCache>
            </c:strRef>
          </c:cat>
          <c:val>
            <c:numRef>
              <c:f>Sheet1!$H$2:$H$6</c:f>
              <c:numCache>
                <c:formatCode>0.00%</c:formatCode>
                <c:ptCount val="5"/>
                <c:pt idx="0">
                  <c:v>0.1186</c:v>
                </c:pt>
                <c:pt idx="1">
                  <c:v>0.1458</c:v>
                </c:pt>
                <c:pt idx="2">
                  <c:v>0.067</c:v>
                </c:pt>
                <c:pt idx="3">
                  <c:v>0.1765</c:v>
                </c:pt>
                <c:pt idx="4">
                  <c:v>0.129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758542176"/>
        <c:axId val="1758555072"/>
      </c:lineChart>
      <c:catAx>
        <c:axId val="17585421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1758555072"/>
        <c:crosses val="autoZero"/>
        <c:auto val="1"/>
        <c:lblAlgn val="ctr"/>
        <c:lblOffset val="100"/>
        <c:noMultiLvlLbl val="0"/>
      </c:catAx>
      <c:valAx>
        <c:axId val="17585550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17585421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195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2130" b="1" i="0" u="none" strike="noStrike" kern="1200" cap="all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贡献占比</c:v>
                </c:pt>
              </c:strCache>
            </c:strRef>
          </c:tx>
          <c:spPr/>
          <c:explosion val="0"/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Pt>
            <c:idx val="5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Lbls>
            <c:dLbl>
              <c:idx val="0"/>
              <c:layout/>
              <c:numFmt formatCode="General" sourceLinked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lang="zh-CN" sz="133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layout/>
              <c:numFmt formatCode="General" sourceLinked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lang="zh-CN" sz="1330" b="1" i="0" u="none" strike="noStrike" kern="1200" spc="0" baseline="0">
                      <a:solidFill>
                        <a:schemeClr val="accent2"/>
                      </a:solidFill>
                      <a:latin typeface="+mn-lt"/>
                      <a:ea typeface="+mn-ea"/>
                      <a:cs typeface="+mn-cs"/>
                    </a:defRPr>
                  </a:pPr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layout/>
              <c:numFmt formatCode="General" sourceLinked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lang="zh-CN" sz="1330" b="1" i="0" u="none" strike="noStrike" kern="1200" spc="0" baseline="0">
                      <a:solidFill>
                        <a:schemeClr val="accent3"/>
                      </a:solidFill>
                      <a:latin typeface="+mn-lt"/>
                      <a:ea typeface="+mn-ea"/>
                      <a:cs typeface="+mn-cs"/>
                    </a:defRPr>
                  </a:pPr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/>
              </c:extLst>
            </c:dLbl>
            <c:dLbl>
              <c:idx val="3"/>
              <c:layout/>
              <c:numFmt formatCode="General" sourceLinked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lang="zh-CN" sz="1330" b="1" i="0" u="none" strike="noStrike" kern="1200" spc="0" baseline="0">
                      <a:solidFill>
                        <a:schemeClr val="accent4"/>
                      </a:solidFill>
                      <a:latin typeface="+mn-lt"/>
                      <a:ea typeface="+mn-ea"/>
                      <a:cs typeface="+mn-cs"/>
                    </a:defRPr>
                  </a:pPr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/>
              </c:extLst>
            </c:dLbl>
            <c:dLbl>
              <c:idx val="4"/>
              <c:layout/>
              <c:numFmt formatCode="General" sourceLinked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lang="zh-CN" sz="1330" b="1" i="0" u="none" strike="noStrike" kern="1200" spc="0" baseline="0">
                      <a:solidFill>
                        <a:schemeClr val="accent5"/>
                      </a:solidFill>
                      <a:latin typeface="+mn-lt"/>
                      <a:ea typeface="+mn-ea"/>
                      <a:cs typeface="+mn-cs"/>
                    </a:defRPr>
                  </a:pPr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/>
              </c:extLst>
            </c:dLbl>
            <c:dLbl>
              <c:idx val="5"/>
              <c:layout/>
              <c:numFmt formatCode="General" sourceLinked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lang="zh-CN" sz="1330" b="1" i="0" u="none" strike="noStrike" kern="1200" spc="0" baseline="0">
                      <a:solidFill>
                        <a:schemeClr val="accent6"/>
                      </a:solidFill>
                      <a:latin typeface="+mn-lt"/>
                      <a:ea typeface="+mn-ea"/>
                      <a:cs typeface="+mn-cs"/>
                    </a:defRPr>
                  </a:pPr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/>
              </c:extLst>
            </c:dLbl>
            <c:dLbl>
              <c:idx val="6"/>
              <c:layout/>
              <c:numFmt formatCode="General" sourceLinked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lang="zh-CN" sz="1330" b="1" i="0" u="none" strike="noStrike" kern="1200" spc="0" baseline="0">
                      <a:solidFill>
                        <a:schemeClr val="accent1">
                          <a:lumMod val="60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1330" b="1" i="0" u="none" strike="noStrike" kern="1200" spc="0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Sheet1!$A$2:$A$8</c:f>
              <c:strCache>
                <c:ptCount val="7"/>
                <c:pt idx="0">
                  <c:v>常佳辉</c:v>
                </c:pt>
                <c:pt idx="1">
                  <c:v>刘佳恒</c:v>
                </c:pt>
                <c:pt idx="2">
                  <c:v>马广洲</c:v>
                </c:pt>
                <c:pt idx="3">
                  <c:v>牟秋宇</c:v>
                </c:pt>
                <c:pt idx="4">
                  <c:v>潘安佶</c:v>
                </c:pt>
                <c:pt idx="5">
                  <c:v>王康明</c:v>
                </c:pt>
                <c:pt idx="6">
                  <c:v>张祥国</c:v>
                </c:pt>
              </c:strCache>
            </c:strRef>
          </c:cat>
          <c:val>
            <c:numRef>
              <c:f>Sheet1!$B$2:$B$8</c:f>
              <c:numCache>
                <c:formatCode>0.00%</c:formatCode>
                <c:ptCount val="7"/>
                <c:pt idx="0">
                  <c:v>0.125</c:v>
                </c:pt>
                <c:pt idx="1">
                  <c:v>0.1196</c:v>
                </c:pt>
                <c:pt idx="2">
                  <c:v>0.1359</c:v>
                </c:pt>
                <c:pt idx="3">
                  <c:v>0.1739</c:v>
                </c:pt>
                <c:pt idx="4">
                  <c:v>0.1685</c:v>
                </c:pt>
                <c:pt idx="5">
                  <c:v>0.1522</c:v>
                </c:pt>
                <c:pt idx="6">
                  <c:v>0.125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860" b="1" i="0" u="none" strike="noStrike" kern="1200" cap="all" spc="5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提交占比</c:v>
                </c:pt>
              </c:strCache>
            </c:strRef>
          </c:tx>
          <c:spPr/>
          <c:explosion val="0"/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195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in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项目准备</c:v>
                </c:pt>
                <c:pt idx="1">
                  <c:v>需求分析</c:v>
                </c:pt>
                <c:pt idx="2">
                  <c:v>需求评审</c:v>
                </c:pt>
                <c:pt idx="3">
                  <c:v>需求复评审</c:v>
                </c:pt>
                <c:pt idx="4">
                  <c:v>软件产品改进与展示</c:v>
                </c:pt>
              </c:strCache>
            </c:strRef>
          </c:cat>
          <c:val>
            <c:numRef>
              <c:f>Sheet1!$B$2:$B$6</c:f>
              <c:numCache>
                <c:formatCode>0.00%</c:formatCode>
                <c:ptCount val="5"/>
                <c:pt idx="0">
                  <c:v>0.0625</c:v>
                </c:pt>
                <c:pt idx="1" c:formatCode="0%">
                  <c:v>0.15</c:v>
                </c:pt>
                <c:pt idx="2">
                  <c:v>0.2375</c:v>
                </c:pt>
                <c:pt idx="3" c:formatCode="0%">
                  <c:v>0.4</c:v>
                </c:pt>
                <c:pt idx="4" c:formatCode="0%">
                  <c:v>0.15</c:v>
                </c:pt>
              </c:numCache>
            </c:numRef>
          </c:val>
        </c:ser>
        <c:dLbls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195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5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30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lt1"/>
    </cs:fontRef>
    <cs:defRPr sz="1195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70E5BC-B417-466E-A76A-1359E7C5B0BB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E0E0E2-7263-44C4-AAA9-733DBA7BD205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0E0E2-7263-44C4-AAA9-733DBA7BD20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0E0E2-7263-44C4-AAA9-733DBA7BD20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0E0E2-7263-44C4-AAA9-733DBA7BD20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0E0E2-7263-44C4-AAA9-733DBA7BD20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0E0E2-7263-44C4-AAA9-733DBA7BD20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0E0E2-7263-44C4-AAA9-733DBA7BD20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0E0E2-7263-44C4-AAA9-733DBA7BD20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0E0E2-7263-44C4-AAA9-733DBA7BD20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0E0E2-7263-44C4-AAA9-733DBA7BD20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0E0E2-7263-44C4-AAA9-733DBA7BD20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0E0E2-7263-44C4-AAA9-733DBA7BD20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0E0E2-7263-44C4-AAA9-733DBA7BD20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0E0E2-7263-44C4-AAA9-733DBA7BD20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0E0E2-7263-44C4-AAA9-733DBA7BD20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0E0E2-7263-44C4-AAA9-733DBA7BD20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0E0E2-7263-44C4-AAA9-733DBA7BD20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0E0E2-7263-44C4-AAA9-733DBA7BD20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rgbClr val="4144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push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341063-6170-44F6-AFCF-12A7A467AE3B}" type="datetime9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>
    <p:push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8049" y="274639"/>
            <a:ext cx="2742843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521" y="274639"/>
            <a:ext cx="8025355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4D48C-50E9-4A53-8CC0-EA046DC5B126}" type="datetime9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>
    <p:push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3802" y="1122363"/>
            <a:ext cx="914281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3802" y="3602038"/>
            <a:ext cx="914281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9E6B66-C9DD-4441-8B36-9925829B9713}" type="datetime9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DD927-E55F-4D12-BD2D-8ABE6C91271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>
    <p:push dir="r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1198613" y="914400"/>
            <a:ext cx="9797669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 b="1" i="0" spc="300" baseline="0">
                <a:solidFill>
                  <a:schemeClr val="tx1">
                    <a:lumMod val="85000"/>
                    <a:lumOff val="15000"/>
                  </a:schemeClr>
                </a:solidFill>
                <a:effectLst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1198613" y="3560400"/>
            <a:ext cx="9797669" cy="1472400"/>
          </a:xfrm>
        </p:spPr>
        <p:txBody>
          <a:bodyPr lIns="90000" tIns="46800" rIns="90000" bIns="46800">
            <a:normAutofit/>
          </a:bodyPr>
          <a:lstStyle>
            <a:lvl1pPr marL="0" indent="0" algn="ctr" eaLnBrk="1" fontAlgn="auto" latinLnBrk="0" hangingPunct="1">
              <a:lnSpc>
                <a:spcPct val="110000"/>
              </a:lnSpc>
              <a:buNone/>
              <a:defRPr sz="240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5365" indent="0" algn="ctr">
              <a:buNone/>
              <a:defRPr sz="1600"/>
            </a:lvl6pPr>
            <a:lvl7pPr marL="2742565" indent="0" algn="ctr">
              <a:buNone/>
              <a:defRPr sz="1600"/>
            </a:lvl7pPr>
            <a:lvl8pPr marL="3199765" indent="0" algn="ctr">
              <a:buNone/>
              <a:defRPr sz="1600"/>
            </a:lvl8pPr>
            <a:lvl9pPr marL="3656965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305" y="608400"/>
            <a:ext cx="10967486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305" y="1490400"/>
            <a:ext cx="10967486" cy="4759200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6765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  <a:lvl6pPr marL="2285365" indent="0">
              <a:buNone/>
              <a:defRPr/>
            </a:lvl6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489" y="3848400"/>
            <a:ext cx="7767586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 b="1" i="0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489" y="4615200"/>
            <a:ext cx="7767586" cy="867600"/>
          </a:xfrm>
        </p:spPr>
        <p:txBody>
          <a:bodyPr lIns="90000" tIns="46800" rIns="90000" bIns="46800">
            <a:normAutofit/>
          </a:bodyPr>
          <a:lstStyle>
            <a:lvl1pPr marL="0" indent="0" eaLnBrk="1" fontAlgn="auto" latinLnBrk="0" hangingPunct="1">
              <a:lnSpc>
                <a:spcPct val="130000"/>
              </a:lnSpc>
              <a:buNone/>
              <a:defRPr kumimoji="0" lang="zh-CN" altLang="en-US" sz="1800" b="0" i="0" u="none" strike="noStrike" kern="1200" cap="none" spc="150" normalizeH="0" baseline="0" noProof="1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36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256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976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696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305" y="608400"/>
            <a:ext cx="10967486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305" y="1501200"/>
            <a:ext cx="5175991" cy="4748400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6765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0598" y="1501200"/>
            <a:ext cx="5175991" cy="4748400"/>
          </a:xfrm>
        </p:spPr>
        <p:txBody>
          <a:bodyPr lIns="90000" tIns="46800" rIns="90000" bIns="46800">
            <a:normAutofit/>
          </a:bodyPr>
          <a:lstStyle>
            <a:lvl1pPr marL="228600" indent="-228600" eaLnBrk="1" fontAlgn="auto" latinLnBrk="0" hangingPunct="1">
              <a:lnSpc>
                <a:spcPct val="130000"/>
              </a:lnSpc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eaLnBrk="1" fontAlgn="auto" latinLnBrk="0" hangingPunct="1">
              <a:lnSpc>
                <a:spcPct val="120000"/>
              </a:lnSpc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eaLnBrk="1" fontAlgn="auto" latinLnBrk="0" hangingPunct="1">
              <a:lnSpc>
                <a:spcPct val="120000"/>
              </a:lnSpc>
              <a:defRPr sz="1400"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305" y="608400"/>
            <a:ext cx="10967486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305" y="1429200"/>
            <a:ext cx="5341565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1"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5365" indent="0">
              <a:buNone/>
              <a:defRPr sz="1600" b="1"/>
            </a:lvl6pPr>
            <a:lvl7pPr marL="2742565" indent="0">
              <a:buNone/>
              <a:defRPr sz="1600" b="1"/>
            </a:lvl7pPr>
            <a:lvl8pPr marL="3199765" indent="0">
              <a:buNone/>
              <a:defRPr sz="1600" b="1"/>
            </a:lvl8pPr>
            <a:lvl9pPr marL="3656965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305" y="1854000"/>
            <a:ext cx="5341565" cy="43956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6765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4776" y="1421729"/>
            <a:ext cx="5341565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1" i="0" u="none" strike="noStrike" kern="1200" cap="none" spc="2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5365" indent="0">
              <a:buNone/>
              <a:defRPr sz="1600" b="1"/>
            </a:lvl6pPr>
            <a:lvl7pPr marL="2742565" indent="0">
              <a:buNone/>
              <a:defRPr sz="1600" b="1"/>
            </a:lvl7pPr>
            <a:lvl8pPr marL="3199765" indent="0">
              <a:buNone/>
              <a:defRPr sz="1600" b="1"/>
            </a:lvl8pPr>
            <a:lvl9pPr marL="3656965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4776" y="1854000"/>
            <a:ext cx="5341565" cy="43956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6765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305" y="608400"/>
            <a:ext cx="10967486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A0C91-7920-4F08-AB03-3201714AA328}" type="datetime9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>
    <p:push dir="r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305" y="1555200"/>
            <a:ext cx="5232259" cy="4608000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6765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49408" y="1555200"/>
            <a:ext cx="5226383" cy="4608000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 defTabSz="914400" eaLnBrk="1" fontAlgn="auto" latinLnBrk="0" hangingPunct="1">
              <a:buFont typeface="Arial" panose="020B0604020202020204" pitchFamily="34" charset="0"/>
              <a:buNone/>
              <a:tabLst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eaLnBrk="1" fontAlgn="auto" latinLnBrk="0" hangingPunct="1">
              <a:buFont typeface="Arial" panose="020B0604020202020204" pitchFamily="34" charset="0"/>
              <a:buChar char="●"/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eaLnBrk="1" fontAlgn="auto" latinLnBrk="0" hangingPunct="1"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eaLnBrk="1" fontAlgn="auto" latinLnBrk="0" hangingPunct="1"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3201" y="914400"/>
            <a:ext cx="1043837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8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  <a:endParaRPr dirty="0"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257" y="914400"/>
            <a:ext cx="9167767" cy="5029200"/>
          </a:xfrm>
        </p:spPr>
        <p:txBody>
          <a:bodyPr vert="eaVert" lIns="46800" tIns="46800" rIns="46800" bIns="46800"/>
          <a:lstStyle>
            <a:lvl1pPr marL="228600" indent="-228600" eaLnBrk="1" fontAlgn="auto" latinLnBrk="0" hangingPunct="1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2pPr>
            <a:lvl3pPr marL="1143000" indent="-228600" eaLnBrk="1" fontAlgn="auto" latinLnBrk="0" hangingPunct="1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3pPr>
            <a:lvl4pPr marL="1600200" indent="-228600" eaLnBrk="1" fontAlgn="auto" latinLnBrk="0" hangingPunct="1">
              <a:lnSpc>
                <a:spcPct val="120000"/>
              </a:lnSpc>
              <a:spcAft>
                <a:spcPts val="300"/>
              </a:spcAft>
              <a:buFont typeface="Wingdings" panose="05000000000000000000" charset="0"/>
              <a:buChar char="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4pPr>
            <a:lvl5pPr marL="2056765" indent="-228600" eaLnBrk="1" fontAlgn="auto" latinLnBrk="0" hangingPunct="1">
              <a:lnSpc>
                <a:spcPct val="120000"/>
              </a:lnSpc>
              <a:spcAft>
                <a:spcPts val="300"/>
              </a:spcAft>
              <a:buFont typeface="Arial" panose="020B0604020202020204" pitchFamily="34" charset="0"/>
              <a:buChar char="•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305" y="774000"/>
            <a:ext cx="10971086" cy="5482800"/>
          </a:xfrm>
        </p:spPr>
        <p:txBody>
          <a:bodyPr/>
          <a:lstStyle>
            <a:lvl1pPr marL="228600" indent="-228600" eaLnBrk="1" fontAlgn="auto" latinLnBrk="0" hangingPunct="1">
              <a:lnSpc>
                <a:spcPct val="130000"/>
              </a:lnSpc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2pPr>
            <a:lvl3pPr marL="1143000" indent="-2286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3pPr>
            <a:lvl4pPr marL="1600200" indent="-228600" eaLnBrk="1" fontAlgn="auto" latinLnBrk="0" hangingPunct="1">
              <a:lnSpc>
                <a:spcPct val="120000"/>
              </a:lnSpc>
              <a:buFont typeface="Wingdings" panose="05000000000000000000" charset="0"/>
              <a:buChar char="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4pPr>
            <a:lvl5pPr marL="2056765" indent="-2286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•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613" y="2484000"/>
            <a:ext cx="9797669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60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  <a:endParaRPr>
              <a:sym typeface="+mn-ea"/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613" y="3560400"/>
            <a:ext cx="9797669" cy="4716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2959" y="4406901"/>
            <a:ext cx="10361851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2959" y="2906713"/>
            <a:ext cx="10361851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950B81-5FB0-413A-B248-AD4C2A345877}" type="datetime9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>
    <p:push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521" y="1600201"/>
            <a:ext cx="53840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6793" y="1600201"/>
            <a:ext cx="53840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4A5F2-FD83-4A2A-9E2E-2D617C0AFBAF}" type="datetime9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>
    <p:push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521" y="1535113"/>
            <a:ext cx="5386216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521" y="2174875"/>
            <a:ext cx="5386216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561" y="1535113"/>
            <a:ext cx="538833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561" y="2174875"/>
            <a:ext cx="538833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59A4B-06BC-47A1-8CAA-FEE946CAF7E2}" type="datetime9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>
    <p:push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11EE65-8ADE-4D70-97B0-2BA7819EFA55}" type="datetime9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>
    <p:push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6B461-5D55-4521-89C3-EE2B41D7FA05}" type="datetime9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>
    <p:push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521" y="273050"/>
            <a:ext cx="4010562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113" y="273051"/>
            <a:ext cx="681477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521" y="1435101"/>
            <a:ext cx="4010562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DCD2F-7B24-4AD9-A235-A5F4DCD821D7}" type="datetime9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>
    <p:push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406" y="4800600"/>
            <a:ext cx="7314248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406" y="612775"/>
            <a:ext cx="7314248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406" y="5367338"/>
            <a:ext cx="7314248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B8EEB-5DE4-49BB-A713-72A3905D5BBE}" type="datetime9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>
    <p:push dir="r"/>
  </p:transition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0.xml"/><Relationship Id="rId7" Type="http://schemas.openxmlformats.org/officeDocument/2006/relationships/slideLayout" Target="../slideLayouts/slideLayout19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8" Type="http://schemas.openxmlformats.org/officeDocument/2006/relationships/theme" Target="../theme/theme2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ltUpDiag">
          <a:fgClr>
            <a:srgbClr val="FFFFFF"/>
          </a:fgClr>
          <a:bgClr>
            <a:srgbClr val="E8E8E6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521" y="274638"/>
            <a:ext cx="10971372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521" y="1600201"/>
            <a:ext cx="1097137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520" y="6356351"/>
            <a:ext cx="28444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355826-EA74-4F6D-B3B9-CBE904AF9DE5}" type="datetime9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058" y="6356351"/>
            <a:ext cx="38602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6463" y="6356351"/>
            <a:ext cx="28444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slow">
    <p:push dir="r"/>
  </p:transition>
  <p:hf sldNum="0" hdr="0" ft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305" y="608400"/>
            <a:ext cx="10967486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305" y="1490400"/>
            <a:ext cx="10967486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1904" y="6314400"/>
            <a:ext cx="2699578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5357" y="6314400"/>
            <a:ext cx="3959381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6213" y="6314400"/>
            <a:ext cx="2699578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17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4pPr>
      <a:lvl5pPr marL="2056765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5pPr>
      <a:lvl6pPr marL="2513965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165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365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565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365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565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765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965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2.xml"/><Relationship Id="rId8" Type="http://schemas.openxmlformats.org/officeDocument/2006/relationships/image" Target="../media/image8.png"/><Relationship Id="rId7" Type="http://schemas.openxmlformats.org/officeDocument/2006/relationships/image" Target="../media/image7.png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0" Type="http://schemas.openxmlformats.org/officeDocument/2006/relationships/notesSlide" Target="../notesSlides/notesSlide1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13.xml"/><Relationship Id="rId2" Type="http://schemas.openxmlformats.org/officeDocument/2006/relationships/tags" Target="../tags/tag64.xml"/><Relationship Id="rId1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2.xml"/><Relationship Id="rId8" Type="http://schemas.openxmlformats.org/officeDocument/2006/relationships/image" Target="../media/image1.jpeg"/><Relationship Id="rId7" Type="http://schemas.openxmlformats.org/officeDocument/2006/relationships/image" Target="../media/image8.png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0" Type="http://schemas.openxmlformats.org/officeDocument/2006/relationships/notesSlide" Target="../notesSlides/notesSlide17.xml"/><Relationship Id="rId1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2.xml"/><Relationship Id="rId1" Type="http://schemas.openxmlformats.org/officeDocument/2006/relationships/chart" Target="../charts/char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12.xml"/><Relationship Id="rId2" Type="http://schemas.openxmlformats.org/officeDocument/2006/relationships/chart" Target="../charts/chart3.xml"/><Relationship Id="rId1" Type="http://schemas.openxmlformats.org/officeDocument/2006/relationships/chart" Target="../charts/char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2.xml"/><Relationship Id="rId1" Type="http://schemas.openxmlformats.org/officeDocument/2006/relationships/chart" Target="../charts/char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13.xml"/><Relationship Id="rId2" Type="http://schemas.openxmlformats.org/officeDocument/2006/relationships/tags" Target="../tags/tag63.xml"/><Relationship Id="rId1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/>
          <p:cNvSpPr/>
          <p:nvPr/>
        </p:nvSpPr>
        <p:spPr>
          <a:xfrm>
            <a:off x="483130" y="1294"/>
            <a:ext cx="2011675" cy="1825235"/>
          </a:xfrm>
          <a:prstGeom prst="rect">
            <a:avLst/>
          </a:prstGeom>
          <a:solidFill>
            <a:srgbClr val="4144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477179" y="2173796"/>
            <a:ext cx="8687495" cy="2865281"/>
          </a:xfrm>
          <a:prstGeom prst="rect">
            <a:avLst/>
          </a:prstGeom>
          <a:solidFill>
            <a:srgbClr val="4144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>
            <a:off x="4815077" y="1818923"/>
            <a:ext cx="7375336" cy="354873"/>
          </a:xfrm>
          <a:prstGeom prst="rect">
            <a:avLst/>
          </a:prstGeom>
          <a:pattFill prst="ltUpDiag">
            <a:fgClr>
              <a:srgbClr val="414455"/>
            </a:fgClr>
            <a:bgClr>
              <a:srgbClr val="E8E8E6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70763" y="1818923"/>
            <a:ext cx="4544313" cy="3220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文本框 17"/>
          <p:cNvSpPr txBox="1"/>
          <p:nvPr/>
        </p:nvSpPr>
        <p:spPr>
          <a:xfrm>
            <a:off x="4990631" y="2852936"/>
            <a:ext cx="6466756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</a:t>
            </a:r>
            <a:r>
              <a:rPr lang="zh-CN" altLang="en-US" sz="6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</a:t>
            </a:r>
            <a:r>
              <a:rPr lang="en-US" altLang="zh-CN" sz="6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5.8</a:t>
            </a:r>
            <a:r>
              <a:rPr lang="zh-CN" altLang="en-US" sz="6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汇报</a:t>
            </a:r>
            <a:endParaRPr lang="zh-CN" altLang="en-US" sz="6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6" name="组合 35"/>
          <p:cNvGrpSpPr/>
          <p:nvPr/>
        </p:nvGrpSpPr>
        <p:grpSpPr>
          <a:xfrm>
            <a:off x="6073163" y="960929"/>
            <a:ext cx="681980" cy="681980"/>
            <a:chOff x="952456" y="3218117"/>
            <a:chExt cx="877066" cy="877066"/>
          </a:xfrm>
        </p:grpSpPr>
        <p:sp>
          <p:nvSpPr>
            <p:cNvPr id="38" name="椭圆 50"/>
            <p:cNvSpPr>
              <a:spLocks noChangeArrowheads="1"/>
            </p:cNvSpPr>
            <p:nvPr/>
          </p:nvSpPr>
          <p:spPr bwMode="auto">
            <a:xfrm>
              <a:off x="952456" y="3218117"/>
              <a:ext cx="877066" cy="877066"/>
            </a:xfrm>
            <a:prstGeom prst="ellipse">
              <a:avLst/>
            </a:prstGeom>
            <a:solidFill>
              <a:srgbClr val="414455"/>
            </a:solidFill>
            <a:ln w="76200" cap="sq" cmpd="sng">
              <a:solidFill>
                <a:srgbClr val="C8C6BD"/>
              </a:solidFill>
              <a:round/>
            </a:ln>
          </p:spPr>
          <p:txBody>
            <a:bodyPr anchor="ctr"/>
            <a:lstStyle/>
            <a:p>
              <a:pPr algn="ctr"/>
              <a:endParaRPr lang="zh-CN" altLang="zh-CN" sz="24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pic>
          <p:nvPicPr>
            <p:cNvPr id="40" name="Picture 3" descr="D:\360data\重要数据\桌面\4675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1696" y="3367890"/>
              <a:ext cx="478586" cy="5775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1" name="组合 40"/>
          <p:cNvGrpSpPr/>
          <p:nvPr/>
        </p:nvGrpSpPr>
        <p:grpSpPr>
          <a:xfrm>
            <a:off x="6978091" y="960929"/>
            <a:ext cx="681980" cy="681980"/>
            <a:chOff x="2812677" y="3391963"/>
            <a:chExt cx="877066" cy="877066"/>
          </a:xfrm>
        </p:grpSpPr>
        <p:sp>
          <p:nvSpPr>
            <p:cNvPr id="42" name="椭圆 50"/>
            <p:cNvSpPr>
              <a:spLocks noChangeArrowheads="1"/>
            </p:cNvSpPr>
            <p:nvPr/>
          </p:nvSpPr>
          <p:spPr bwMode="auto">
            <a:xfrm>
              <a:off x="2812677" y="3391963"/>
              <a:ext cx="877066" cy="877066"/>
            </a:xfrm>
            <a:prstGeom prst="ellipse">
              <a:avLst/>
            </a:prstGeom>
            <a:solidFill>
              <a:srgbClr val="414455"/>
            </a:solidFill>
            <a:ln w="76200" cap="sq" cmpd="sng">
              <a:solidFill>
                <a:srgbClr val="C8C6BD"/>
              </a:solidFill>
              <a:round/>
            </a:ln>
          </p:spPr>
          <p:txBody>
            <a:bodyPr anchor="ctr"/>
            <a:lstStyle/>
            <a:p>
              <a:pPr algn="ctr"/>
              <a:endParaRPr lang="zh-CN" altLang="zh-CN" sz="24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pic>
          <p:nvPicPr>
            <p:cNvPr id="43" name="Picture 4" descr="D:\360data\重要数据\桌面\未标题-3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41249" y="3537498"/>
              <a:ext cx="419922" cy="5864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4" name="组合 43"/>
          <p:cNvGrpSpPr/>
          <p:nvPr/>
        </p:nvGrpSpPr>
        <p:grpSpPr>
          <a:xfrm>
            <a:off x="7883019" y="960929"/>
            <a:ext cx="681980" cy="681980"/>
            <a:chOff x="4672898" y="2936570"/>
            <a:chExt cx="877066" cy="877066"/>
          </a:xfrm>
        </p:grpSpPr>
        <p:sp>
          <p:nvSpPr>
            <p:cNvPr id="45" name="椭圆 44"/>
            <p:cNvSpPr>
              <a:spLocks noChangeArrowheads="1"/>
            </p:cNvSpPr>
            <p:nvPr/>
          </p:nvSpPr>
          <p:spPr bwMode="auto">
            <a:xfrm>
              <a:off x="4672898" y="2936570"/>
              <a:ext cx="877066" cy="877066"/>
            </a:xfrm>
            <a:prstGeom prst="ellipse">
              <a:avLst/>
            </a:prstGeom>
            <a:solidFill>
              <a:srgbClr val="414455"/>
            </a:solidFill>
            <a:ln w="76200" cap="sq" cmpd="sng">
              <a:solidFill>
                <a:srgbClr val="C8C6BD"/>
              </a:solidFill>
              <a:round/>
            </a:ln>
          </p:spPr>
          <p:txBody>
            <a:bodyPr anchor="ctr"/>
            <a:lstStyle/>
            <a:p>
              <a:pPr algn="ctr"/>
              <a:endParaRPr lang="zh-CN" altLang="zh-CN" sz="24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pic>
          <p:nvPicPr>
            <p:cNvPr id="46" name="Picture 5" descr="D:\360data\重要数据\桌面\未标题-4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5149" y="3095025"/>
              <a:ext cx="532564" cy="5135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7" name="组合 46"/>
          <p:cNvGrpSpPr/>
          <p:nvPr/>
        </p:nvGrpSpPr>
        <p:grpSpPr>
          <a:xfrm>
            <a:off x="8787947" y="960929"/>
            <a:ext cx="681980" cy="681980"/>
            <a:chOff x="6533119" y="2285390"/>
            <a:chExt cx="877066" cy="877066"/>
          </a:xfrm>
        </p:grpSpPr>
        <p:sp>
          <p:nvSpPr>
            <p:cNvPr id="48" name="椭圆 47"/>
            <p:cNvSpPr>
              <a:spLocks noChangeArrowheads="1"/>
            </p:cNvSpPr>
            <p:nvPr/>
          </p:nvSpPr>
          <p:spPr bwMode="auto">
            <a:xfrm>
              <a:off x="6533119" y="2285390"/>
              <a:ext cx="877066" cy="877066"/>
            </a:xfrm>
            <a:prstGeom prst="ellipse">
              <a:avLst/>
            </a:prstGeom>
            <a:solidFill>
              <a:srgbClr val="414455"/>
            </a:solidFill>
            <a:ln w="76200" cap="sq" cmpd="sng">
              <a:solidFill>
                <a:srgbClr val="C8C6BD"/>
              </a:solidFill>
              <a:round/>
            </a:ln>
          </p:spPr>
          <p:txBody>
            <a:bodyPr anchor="ctr"/>
            <a:lstStyle/>
            <a:p>
              <a:pPr algn="ctr"/>
              <a:endParaRPr lang="zh-CN" altLang="zh-CN" sz="24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pic>
          <p:nvPicPr>
            <p:cNvPr id="49" name="Picture 6" descr="D:\360data\重要数据\桌面\未标题-5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35358" y="2430447"/>
              <a:ext cx="512614" cy="5869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0" name="组合 49"/>
          <p:cNvGrpSpPr/>
          <p:nvPr/>
        </p:nvGrpSpPr>
        <p:grpSpPr>
          <a:xfrm>
            <a:off x="9692875" y="960929"/>
            <a:ext cx="681980" cy="681980"/>
            <a:chOff x="8393340" y="1988840"/>
            <a:chExt cx="877066" cy="877066"/>
          </a:xfrm>
        </p:grpSpPr>
        <p:sp>
          <p:nvSpPr>
            <p:cNvPr id="51" name="椭圆 50"/>
            <p:cNvSpPr>
              <a:spLocks noChangeArrowheads="1"/>
            </p:cNvSpPr>
            <p:nvPr/>
          </p:nvSpPr>
          <p:spPr bwMode="auto">
            <a:xfrm>
              <a:off x="8393340" y="1988840"/>
              <a:ext cx="877066" cy="877066"/>
            </a:xfrm>
            <a:prstGeom prst="ellipse">
              <a:avLst/>
            </a:prstGeom>
            <a:solidFill>
              <a:srgbClr val="414455"/>
            </a:solidFill>
            <a:ln w="76200" cap="sq" cmpd="sng">
              <a:solidFill>
                <a:srgbClr val="C8C6BD"/>
              </a:solidFill>
              <a:round/>
            </a:ln>
          </p:spPr>
          <p:txBody>
            <a:bodyPr anchor="ctr"/>
            <a:lstStyle/>
            <a:p>
              <a:pPr algn="ctr"/>
              <a:endParaRPr lang="zh-CN" altLang="zh-CN" sz="24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pic>
          <p:nvPicPr>
            <p:cNvPr id="52" name="Picture 7" descr="D:\360data\重要数据\桌面\未标题-1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68665" y="2183926"/>
              <a:ext cx="564516" cy="4868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3" name="组合 52"/>
          <p:cNvGrpSpPr/>
          <p:nvPr/>
        </p:nvGrpSpPr>
        <p:grpSpPr>
          <a:xfrm>
            <a:off x="10597802" y="960929"/>
            <a:ext cx="681980" cy="681980"/>
            <a:chOff x="10253559" y="2420888"/>
            <a:chExt cx="877066" cy="877066"/>
          </a:xfrm>
        </p:grpSpPr>
        <p:sp>
          <p:nvSpPr>
            <p:cNvPr id="54" name="椭圆 53"/>
            <p:cNvSpPr>
              <a:spLocks noChangeArrowheads="1"/>
            </p:cNvSpPr>
            <p:nvPr/>
          </p:nvSpPr>
          <p:spPr bwMode="auto">
            <a:xfrm>
              <a:off x="10253559" y="2420888"/>
              <a:ext cx="877066" cy="877066"/>
            </a:xfrm>
            <a:prstGeom prst="ellipse">
              <a:avLst/>
            </a:prstGeom>
            <a:solidFill>
              <a:srgbClr val="414455"/>
            </a:solidFill>
            <a:ln w="76200" cap="sq" cmpd="sng">
              <a:solidFill>
                <a:srgbClr val="C8C6BD"/>
              </a:solidFill>
              <a:round/>
            </a:ln>
          </p:spPr>
          <p:txBody>
            <a:bodyPr anchor="ctr"/>
            <a:lstStyle/>
            <a:p>
              <a:pPr algn="ctr"/>
              <a:endParaRPr lang="zh-CN" altLang="zh-CN" sz="24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pic>
          <p:nvPicPr>
            <p:cNvPr id="55" name="Picture 8" descr="D:\360data\重要数据\桌面\未标题-1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88676" y="2566876"/>
              <a:ext cx="606832" cy="5850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598" y="44874"/>
            <a:ext cx="1708398" cy="1708398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155823" y="5866754"/>
            <a:ext cx="4771806" cy="36830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汇报人：常家辉  张祥国  王康明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DB1698-1703-4003-B840-8960BE01BF86}" type="datetime9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953" y="405137"/>
            <a:ext cx="12188508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流程图: 离页连接符 2"/>
          <p:cNvSpPr/>
          <p:nvPr/>
        </p:nvSpPr>
        <p:spPr>
          <a:xfrm>
            <a:off x="414273" y="180848"/>
            <a:ext cx="5285549" cy="1079966"/>
          </a:xfrm>
          <a:prstGeom prst="flowChartOffpageConnector">
            <a:avLst/>
          </a:prstGeom>
          <a:solidFill>
            <a:srgbClr val="4144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254385" y="459279"/>
            <a:ext cx="16052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设计进度</a:t>
            </a:r>
            <a:endParaRPr lang="zh-CN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414273" y="1226624"/>
            <a:ext cx="0" cy="863961"/>
          </a:xfrm>
          <a:prstGeom prst="line">
            <a:avLst/>
          </a:prstGeom>
          <a:ln>
            <a:solidFill>
              <a:srgbClr val="4144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BA2FA8-3103-48FD-B214-192ADF8D0D8F}" type="datetime9">
              <a:rPr lang="zh-CN" altLang="en-US" smtClean="0"/>
            </a:fld>
            <a:endParaRPr lang="zh-CN" altLang="en-US"/>
          </a:p>
        </p:txBody>
      </p:sp>
      <p:graphicFrame>
        <p:nvGraphicFramePr>
          <p:cNvPr id="6" name="表格 5"/>
          <p:cNvGraphicFramePr/>
          <p:nvPr>
            <p:custDataLst>
              <p:tags r:id="rId2"/>
            </p:custDataLst>
          </p:nvPr>
        </p:nvGraphicFramePr>
        <p:xfrm>
          <a:off x="1420591" y="1947142"/>
          <a:ext cx="6372225" cy="44081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14470"/>
                <a:gridCol w="2357755"/>
              </a:tblGrid>
              <a:tr h="578485"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600" b="1" spc="12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待设计模块</a:t>
                      </a:r>
                      <a:endParaRPr lang="zh-CN" altLang="en-US" sz="1600" b="1" spc="12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77772" marR="177772" marT="107933" marB="107933"/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600" b="1" spc="12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完成情况</a:t>
                      </a:r>
                      <a:endParaRPr lang="zh-CN" altLang="en-US" sz="1600" b="1" spc="12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77772" marR="177772" marT="107933" marB="107933"/>
                </a:tc>
              </a:tr>
              <a:tr h="537210"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400" b="0" spc="12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注册与登录</a:t>
                      </a:r>
                      <a:endParaRPr lang="zh-CN" altLang="en-US" sz="1400" b="0" spc="12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77772" marR="177772" marT="107933" marB="107933"/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400" b="0" spc="12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已完成</a:t>
                      </a:r>
                      <a:endParaRPr lang="zh-CN" altLang="en-US" sz="1400" b="0" spc="12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77772" marR="177772" marT="107933" marB="107933"/>
                </a:tc>
              </a:tr>
              <a:tr h="537845"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400" b="0" spc="12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用户创建与修改作品</a:t>
                      </a:r>
                      <a:endParaRPr lang="zh-CN" altLang="en-US" sz="1400" b="0" spc="12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77772" marR="177772" marT="107933" marB="107933"/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400" b="0" spc="12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已完成</a:t>
                      </a:r>
                      <a:endParaRPr lang="zh-CN" altLang="en-US" sz="1400" b="0" spc="12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77772" marR="177772" marT="107933" marB="107933"/>
                </a:tc>
              </a:tr>
              <a:tr h="537210"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4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用户创建与修改风格</a:t>
                      </a:r>
                      <a:endParaRPr lang="zh-CN" altLang="en-US" sz="14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77772" marR="177772" marT="107933" marB="107933"/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400" b="0" spc="12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未完成</a:t>
                      </a:r>
                      <a:endParaRPr lang="zh-CN" altLang="en-US" sz="1400" b="0" spc="12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77772" marR="177772" marT="107933" marB="107933"/>
                </a:tc>
              </a:tr>
              <a:tr h="537845"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400" b="0" spc="12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用户评价作品</a:t>
                      </a:r>
                      <a:endParaRPr lang="zh-CN" altLang="en-US" sz="1400" b="0" spc="12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77772" marR="177772" marT="107933" marB="107933"/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400" b="0" spc="12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已完成</a:t>
                      </a:r>
                      <a:endParaRPr lang="zh-CN" altLang="en-US" sz="1400" b="0" spc="12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77772" marR="177772" marT="107933" marB="107933"/>
                </a:tc>
              </a:tr>
              <a:tr h="604520"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400" b="0" spc="12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修改用户信息</a:t>
                      </a:r>
                      <a:endParaRPr lang="zh-CN" altLang="en-US" sz="1400" b="0" spc="12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77772" marR="177772" marT="107933" marB="107933"/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400" b="0" spc="12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已完成</a:t>
                      </a:r>
                      <a:endParaRPr lang="zh-CN" altLang="en-US" sz="1400" b="0" spc="12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77772" marR="177772" marT="107933" marB="107933"/>
                </a:tc>
              </a:tr>
              <a:tr h="537210"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400" b="0" spc="12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管理员管理用户</a:t>
                      </a:r>
                      <a:endParaRPr lang="zh-CN" altLang="en-US" sz="1400" b="0" spc="12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77772" marR="177772" marT="107933" marB="107933"/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400" b="0" spc="12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已完成</a:t>
                      </a:r>
                      <a:endParaRPr lang="zh-CN" altLang="en-US" sz="1400" b="0" spc="12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77772" marR="177772" marT="107933" marB="107933"/>
                </a:tc>
              </a:tr>
              <a:tr h="537845"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400" b="0" spc="12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管理员管理作品和风格</a:t>
                      </a:r>
                      <a:endParaRPr lang="zh-CN" altLang="en-US" sz="1400" b="0" spc="12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77772" marR="177772" marT="107933" marB="107933"/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400" b="0" spc="12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未完成</a:t>
                      </a:r>
                      <a:endParaRPr lang="zh-CN" altLang="en-US" sz="1400" b="0" spc="12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77772" marR="177772" marT="107933" marB="107933"/>
                </a:tc>
              </a:tr>
            </a:tbl>
          </a:graphicData>
        </a:graphic>
      </p:graphicFrame>
      <p:sp>
        <p:nvSpPr>
          <p:cNvPr id="7" name="文本框 6"/>
          <p:cNvSpPr txBox="1"/>
          <p:nvPr/>
        </p:nvSpPr>
        <p:spPr>
          <a:xfrm>
            <a:off x="822514" y="1488080"/>
            <a:ext cx="8470211" cy="36830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p>
            <a:r>
              <a: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根据软件需求规格说明书和实际情况，划分出待设计模块，并记录完成情况</a:t>
            </a:r>
            <a:endParaRPr lang="zh-CN" altLang="en-US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708934" y="3585792"/>
            <a:ext cx="2570713" cy="36830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p>
            <a:r>
              <a: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功能部分</a:t>
            </a:r>
            <a:endParaRPr lang="zh-CN" altLang="en-US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0" y="404664"/>
            <a:ext cx="12190413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流程图: 离页连接符 2"/>
          <p:cNvSpPr/>
          <p:nvPr/>
        </p:nvSpPr>
        <p:spPr>
          <a:xfrm>
            <a:off x="413385" y="180340"/>
            <a:ext cx="5286375" cy="1080135"/>
          </a:xfrm>
          <a:prstGeom prst="flowChartOffpageConnector">
            <a:avLst/>
          </a:prstGeom>
          <a:solidFill>
            <a:srgbClr val="4144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707587" y="459398"/>
            <a:ext cx="2698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服务器环境配置</a:t>
            </a:r>
            <a:endParaRPr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910630" y="1260475"/>
            <a:ext cx="0" cy="864096"/>
          </a:xfrm>
          <a:prstGeom prst="line">
            <a:avLst/>
          </a:prstGeom>
          <a:ln>
            <a:solidFill>
              <a:srgbClr val="4144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1AA52F-F806-4150-ADA8-9A76A8542CDD}" type="datetime9">
              <a:rPr lang="zh-CN" altLang="en-US" smtClean="0"/>
            </a:fld>
            <a:endParaRPr lang="zh-CN" altLang="en-US"/>
          </a:p>
        </p:txBody>
      </p:sp>
      <p:sp>
        <p:nvSpPr>
          <p:cNvPr id="11" name="TextBox 5"/>
          <p:cNvSpPr txBox="1"/>
          <p:nvPr/>
        </p:nvSpPr>
        <p:spPr>
          <a:xfrm>
            <a:off x="940251" y="1481109"/>
            <a:ext cx="4392488" cy="4654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我们选择使用实现了</a:t>
            </a:r>
            <a:r>
              <a:rPr lang="en-US" altLang="zh-CN" sz="20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WSGI</a:t>
            </a:r>
            <a:r>
              <a:rPr lang="zh-CN" altLang="en-US" sz="20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协议的</a:t>
            </a:r>
            <a:r>
              <a:rPr lang="en-US" altLang="zh-CN" sz="2000" dirty="0" err="1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uWSGI</a:t>
            </a:r>
            <a:r>
              <a:rPr lang="en-US" altLang="zh-CN" sz="20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web</a:t>
            </a:r>
            <a:r>
              <a:rPr lang="zh-CN" altLang="en-US" sz="20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服务器，搭配</a:t>
            </a:r>
            <a:r>
              <a:rPr lang="en-US" altLang="zh-CN" sz="20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Flask web</a:t>
            </a:r>
            <a:r>
              <a:rPr lang="zh-CN" altLang="en-US" sz="20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框架，而且我们准备使用</a:t>
            </a:r>
            <a:r>
              <a:rPr lang="en-US" altLang="zh-CN" sz="2000" dirty="0" err="1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nginx</a:t>
            </a:r>
            <a:r>
              <a:rPr lang="en-US" altLang="zh-CN" sz="20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0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反向代理</a:t>
            </a:r>
            <a:r>
              <a:rPr lang="en-US" altLang="zh-CN" sz="20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lang="zh-CN" altLang="en-US" sz="20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服务器，因为</a:t>
            </a:r>
            <a:r>
              <a:rPr lang="en-US" altLang="zh-CN" sz="2000" dirty="0" err="1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nginx</a:t>
            </a:r>
            <a:r>
              <a:rPr lang="zh-CN" altLang="en-US" sz="20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具备优秀的静态内容处理能力，可以将动态内容转发给</a:t>
            </a:r>
            <a:r>
              <a:rPr lang="en-US" altLang="zh-CN" sz="2000" dirty="0" err="1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uWSGI</a:t>
            </a:r>
            <a:r>
              <a:rPr lang="zh-CN" altLang="en-US" sz="20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服务器，这样可以达到很好的客户端响应。支持的并发量更高，方便管理多进程，发挥多核的优势，提升性能。数据库管理系统则使用</a:t>
            </a:r>
            <a:r>
              <a:rPr lang="en-US" altLang="zh-CN" sz="2000" dirty="0" err="1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mysql</a:t>
            </a:r>
            <a:r>
              <a:rPr lang="zh-CN" altLang="en-US" sz="20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数据库管理系统。</a:t>
            </a:r>
            <a:endParaRPr lang="zh-CN" altLang="en-US" sz="2000" dirty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 descr="手机屏幕截图&#10;&#10;描述已自动生成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6949" y="1242859"/>
            <a:ext cx="6408709" cy="46387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0" y="404664"/>
            <a:ext cx="12190413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流程图: 离页连接符 2"/>
          <p:cNvSpPr/>
          <p:nvPr/>
        </p:nvSpPr>
        <p:spPr>
          <a:xfrm>
            <a:off x="413385" y="180340"/>
            <a:ext cx="5286375" cy="1080135"/>
          </a:xfrm>
          <a:prstGeom prst="flowChartOffpageConnector">
            <a:avLst/>
          </a:prstGeom>
          <a:solidFill>
            <a:srgbClr val="4144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接口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910630" y="1260475"/>
            <a:ext cx="0" cy="864096"/>
          </a:xfrm>
          <a:prstGeom prst="line">
            <a:avLst/>
          </a:prstGeom>
          <a:ln>
            <a:solidFill>
              <a:srgbClr val="4144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EA4FE1-B8FC-461F-90CB-35A7751D9634}" type="datetime9">
              <a:rPr lang="zh-CN" altLang="en-US" smtClean="0"/>
            </a:fld>
            <a:endParaRPr lang="zh-CN" altLang="en-US"/>
          </a:p>
        </p:txBody>
      </p:sp>
      <p:graphicFrame>
        <p:nvGraphicFramePr>
          <p:cNvPr id="9" name="表格 14"/>
          <p:cNvGraphicFramePr>
            <a:graphicFrameLocks noGrp="1"/>
          </p:cNvGraphicFramePr>
          <p:nvPr/>
        </p:nvGraphicFramePr>
        <p:xfrm>
          <a:off x="550590" y="1692523"/>
          <a:ext cx="11495808" cy="37444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27624"/>
                <a:gridCol w="3528392"/>
                <a:gridCol w="4739792"/>
              </a:tblGrid>
              <a:tr h="624068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600" b="1" spc="12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功能名称</a:t>
                      </a:r>
                      <a:endParaRPr lang="zh-CN" altLang="en-US" sz="1600" b="1" spc="12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77800" marR="177800" marT="107950" marB="10795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600" b="1" spc="12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接口名</a:t>
                      </a:r>
                      <a:endParaRPr lang="zh-CN" altLang="en-US" sz="1600" b="1" spc="12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77800" marR="177800" marT="107950" marB="10795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600" b="1" spc="12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主要字段值</a:t>
                      </a:r>
                      <a:endParaRPr lang="zh-CN" altLang="en-US" sz="1600" b="1" spc="12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77800" marR="177800" marT="107950" marB="107950"/>
                </a:tc>
              </a:tr>
              <a:tr h="624068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400" b="0" spc="12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注册与登录</a:t>
                      </a:r>
                      <a:endParaRPr lang="zh-CN" altLang="en-US" sz="1400" b="0" spc="12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77800" marR="177800" marT="107950" marB="10795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400" b="0" spc="12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Login</a:t>
                      </a:r>
                      <a:r>
                        <a:rPr lang="zh-CN" altLang="en-US" sz="1400" b="0" spc="12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接口</a:t>
                      </a:r>
                      <a:endParaRPr lang="zh-CN" altLang="en-US" sz="1400" b="0" spc="12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77800" marR="177800" marT="107950" marB="10795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400" b="0" spc="120" dirty="0" err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user_nickname</a:t>
                      </a:r>
                      <a:r>
                        <a:rPr lang="zh-CN" altLang="en-US" sz="1400" b="0" spc="12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、</a:t>
                      </a:r>
                      <a:r>
                        <a:rPr lang="en-US" altLang="zh-CN" sz="1400" b="0" spc="12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password</a:t>
                      </a:r>
                      <a:r>
                        <a:rPr lang="zh-CN" altLang="en-US" sz="1400" b="0" spc="12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、</a:t>
                      </a:r>
                      <a:r>
                        <a:rPr lang="en-US" altLang="zh-CN" sz="1400" b="0" spc="12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Email …</a:t>
                      </a:r>
                      <a:endParaRPr lang="zh-CN" altLang="en-US" sz="1400" b="0" spc="12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77800" marR="177800" marT="107950" marB="107950"/>
                </a:tc>
              </a:tr>
              <a:tr h="624068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400" b="0" spc="12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用户创建与修改作品</a:t>
                      </a:r>
                      <a:endParaRPr lang="zh-CN" altLang="en-US" sz="1400" b="0" spc="12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77800" marR="177800" marT="107950" marB="10795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400" b="0" spc="12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Works</a:t>
                      </a:r>
                      <a:r>
                        <a:rPr lang="zh-CN" altLang="en-US" sz="1400" b="0" spc="12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接口</a:t>
                      </a:r>
                      <a:endParaRPr lang="en-US" altLang="zh-CN" sz="1400" b="0" spc="12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77800" marR="177800" marT="107950" marB="10795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400" b="0" spc="120" dirty="0" err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uid</a:t>
                      </a:r>
                      <a:r>
                        <a:rPr lang="zh-CN" altLang="en-US" sz="1400" b="0" spc="12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、</a:t>
                      </a:r>
                      <a:r>
                        <a:rPr lang="en-US" altLang="zh-CN" sz="1400" b="0" spc="120" dirty="0" err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work_name</a:t>
                      </a:r>
                      <a:r>
                        <a:rPr lang="en-US" altLang="zh-CN" sz="1400" b="0" spc="12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…</a:t>
                      </a:r>
                      <a:endParaRPr lang="zh-CN" altLang="en-US" sz="1400" b="0" spc="12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77800" marR="177800" marT="107950" marB="107950"/>
                </a:tc>
              </a:tr>
              <a:tr h="624068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用户创建与修改风格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77800" marR="177800" marT="107950" marB="10795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400" b="0" spc="12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Styles</a:t>
                      </a:r>
                      <a:r>
                        <a:rPr lang="zh-CN" altLang="en-US" sz="1400" b="0" spc="12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接口</a:t>
                      </a:r>
                      <a:endParaRPr lang="zh-CN" altLang="en-US" sz="1400" b="0" spc="12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77800" marR="177800" marT="107950" marB="10795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400" dirty="0" err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uid</a:t>
                      </a:r>
                      <a:r>
                        <a:rPr lang="zh-CN" altLang="en-US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、</a:t>
                      </a:r>
                      <a:r>
                        <a:rPr lang="en-US" altLang="zh-CN" sz="1400" dirty="0" err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style_name</a:t>
                      </a:r>
                      <a:r>
                        <a:rPr lang="en-US" altLang="zh-CN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…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77800" marR="177800" marT="107950" marB="107950"/>
                </a:tc>
              </a:tr>
              <a:tr h="624068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400" b="0" spc="12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用户评价作品</a:t>
                      </a:r>
                      <a:endParaRPr lang="zh-CN" altLang="en-US" sz="1400" b="0" spc="12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77800" marR="177800" marT="107950" marB="10795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400" b="0" spc="12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Comments</a:t>
                      </a:r>
                      <a:r>
                        <a:rPr lang="zh-CN" altLang="en-US" sz="1400" b="0" spc="12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接口</a:t>
                      </a:r>
                      <a:endParaRPr lang="zh-CN" altLang="en-US" sz="1400" b="0" spc="12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77800" marR="177800" marT="107950" marB="10795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400" b="0" spc="120" dirty="0" err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workid</a:t>
                      </a:r>
                      <a:r>
                        <a:rPr lang="zh-CN" altLang="en-US" sz="1400" b="0" spc="12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、</a:t>
                      </a:r>
                      <a:r>
                        <a:rPr lang="en-US" altLang="zh-CN" sz="1400" b="0" spc="120" dirty="0" err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uid</a:t>
                      </a:r>
                      <a:r>
                        <a:rPr lang="zh-CN" altLang="en-US" sz="1400" b="0" spc="12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、</a:t>
                      </a:r>
                      <a:r>
                        <a:rPr lang="en-US" altLang="zh-CN" sz="1400" b="0" spc="120" dirty="0" err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comment_content</a:t>
                      </a:r>
                      <a:r>
                        <a:rPr lang="en-US" altLang="zh-CN" sz="1400" b="0" spc="12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…</a:t>
                      </a:r>
                      <a:endParaRPr lang="zh-CN" altLang="en-US" sz="1400" b="0" spc="12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77800" marR="177800" marT="107950" marB="107950"/>
                </a:tc>
              </a:tr>
              <a:tr h="624068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400" b="0" spc="12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修改用户信息</a:t>
                      </a:r>
                      <a:endParaRPr lang="zh-CN" altLang="en-US" sz="1400" b="0" spc="12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77800" marR="177800" marT="107950" marB="10795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400" b="0" spc="120" dirty="0" err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Edit_user</a:t>
                      </a:r>
                      <a:r>
                        <a:rPr lang="zh-CN" altLang="en-US" sz="1400" b="0" spc="12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接口</a:t>
                      </a:r>
                      <a:endParaRPr lang="zh-CN" altLang="en-US" sz="1400" b="0" spc="12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77800" marR="177800" marT="107950" marB="10795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400" b="0" spc="120" dirty="0" err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uid</a:t>
                      </a:r>
                      <a:r>
                        <a:rPr lang="zh-CN" altLang="en-US" sz="1400" b="0" spc="12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、</a:t>
                      </a:r>
                      <a:r>
                        <a:rPr lang="en-US" altLang="zh-CN" sz="1400" b="0" spc="12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password</a:t>
                      </a:r>
                      <a:r>
                        <a:rPr lang="zh-CN" altLang="en-US" sz="1400" b="0" spc="12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、</a:t>
                      </a:r>
                      <a:r>
                        <a:rPr lang="en-US" altLang="zh-CN" sz="1400" b="0" spc="120" dirty="0" err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user_nickname</a:t>
                      </a:r>
                      <a:r>
                        <a:rPr lang="en-US" altLang="zh-CN" sz="1400" b="0" spc="12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…</a:t>
                      </a:r>
                      <a:endParaRPr lang="zh-CN" altLang="en-US" sz="1400" b="0" spc="12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77800" marR="177800" marT="107950" marB="107950"/>
                </a:tc>
              </a:tr>
            </a:tbl>
          </a:graphicData>
        </a:graphic>
      </p:graphicFrame>
      <p:sp>
        <p:nvSpPr>
          <p:cNvPr id="16" name="文本框 15"/>
          <p:cNvSpPr txBox="1"/>
          <p:nvPr/>
        </p:nvSpPr>
        <p:spPr>
          <a:xfrm>
            <a:off x="5966622" y="5459069"/>
            <a:ext cx="240772" cy="92333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0" y="404664"/>
            <a:ext cx="12190413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流程图: 离页连接符 2"/>
          <p:cNvSpPr/>
          <p:nvPr/>
        </p:nvSpPr>
        <p:spPr>
          <a:xfrm>
            <a:off x="413385" y="180340"/>
            <a:ext cx="5286375" cy="1080135"/>
          </a:xfrm>
          <a:prstGeom prst="flowChartOffpageConnector">
            <a:avLst/>
          </a:prstGeom>
          <a:solidFill>
            <a:srgbClr val="4144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658908" y="405475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艺术创作平台</a:t>
            </a:r>
            <a:endParaRPr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13385" y="1402709"/>
            <a:ext cx="3512224" cy="1422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 smtClea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完善主页。</a:t>
            </a:r>
            <a:endParaRPr lang="en-US" altLang="zh-CN" sz="2000" dirty="0" smtClean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 smtClea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增加了转换前后对比的风格，更加吸引人</a:t>
            </a:r>
            <a:endParaRPr lang="zh-CN" altLang="en-US" sz="2000" dirty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413385" y="1226280"/>
            <a:ext cx="0" cy="864096"/>
          </a:xfrm>
          <a:prstGeom prst="line">
            <a:avLst/>
          </a:prstGeom>
          <a:ln>
            <a:solidFill>
              <a:srgbClr val="4144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BA2FA8-3103-48FD-B214-192ADF8D0D8F}" type="datetime9">
              <a:rPr lang="zh-CN" altLang="en-US" smtClean="0"/>
            </a:fld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03048" y="548680"/>
            <a:ext cx="5326482" cy="5332541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4839" y="2431363"/>
            <a:ext cx="4424027" cy="431928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0" y="404664"/>
            <a:ext cx="12190413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流程图: 离页连接符 2"/>
          <p:cNvSpPr/>
          <p:nvPr/>
        </p:nvSpPr>
        <p:spPr>
          <a:xfrm>
            <a:off x="413385" y="180340"/>
            <a:ext cx="5286375" cy="1080135"/>
          </a:xfrm>
          <a:prstGeom prst="flowChartOffpageConnector">
            <a:avLst/>
          </a:prstGeom>
          <a:solidFill>
            <a:srgbClr val="4144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605267" y="459398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</a:t>
            </a:r>
            <a:endParaRPr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70197" y="1260475"/>
            <a:ext cx="7057390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 smtClea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增加管理员登录界面</a:t>
            </a:r>
            <a:endParaRPr lang="zh-CN" altLang="en-US" sz="2000" dirty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910630" y="1260475"/>
            <a:ext cx="0" cy="864096"/>
          </a:xfrm>
          <a:prstGeom prst="line">
            <a:avLst/>
          </a:prstGeom>
          <a:ln>
            <a:solidFill>
              <a:srgbClr val="4144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1AA52F-F806-4150-ADA8-9A76A8542CDD}" type="datetime9">
              <a:rPr lang="zh-CN" altLang="en-US" smtClean="0"/>
            </a:fld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06974" y="1518948"/>
            <a:ext cx="6826601" cy="46738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0" y="404664"/>
            <a:ext cx="12190413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流程图: 离页连接符 2"/>
          <p:cNvSpPr/>
          <p:nvPr/>
        </p:nvSpPr>
        <p:spPr>
          <a:xfrm>
            <a:off x="413385" y="180340"/>
            <a:ext cx="5286375" cy="1080135"/>
          </a:xfrm>
          <a:prstGeom prst="flowChartOffpageConnector">
            <a:avLst/>
          </a:prstGeom>
          <a:solidFill>
            <a:srgbClr val="4144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605267" y="459398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</a:t>
            </a:r>
            <a:endParaRPr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70197" y="1260475"/>
            <a:ext cx="705739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 smtClea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完成管理员登录后的页面，可以查看：</a:t>
            </a:r>
            <a:endParaRPr lang="en-US" altLang="zh-CN" sz="2000" dirty="0" smtClean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 smtClea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2000" dirty="0" smtClea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现存用户列表</a:t>
            </a:r>
            <a:endParaRPr lang="en-US" altLang="zh-CN" sz="2000" dirty="0" smtClean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 smtClea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2000" dirty="0" smtClea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已有风格列表</a:t>
            </a:r>
            <a:endParaRPr lang="en-US" altLang="zh-CN" sz="2000" dirty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910630" y="1260475"/>
            <a:ext cx="0" cy="864096"/>
          </a:xfrm>
          <a:prstGeom prst="line">
            <a:avLst/>
          </a:prstGeom>
          <a:ln>
            <a:solidFill>
              <a:srgbClr val="4144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EA4FE1-B8FC-461F-90CB-35A7751D9634}" type="datetime9">
              <a:rPr lang="zh-CN" altLang="en-US" smtClean="0"/>
            </a:fld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1"/>
          <a:srcRect b="5561"/>
          <a:stretch>
            <a:fillRect/>
          </a:stretch>
        </p:blipFill>
        <p:spPr>
          <a:xfrm>
            <a:off x="7247334" y="488385"/>
            <a:ext cx="4463117" cy="6046249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630" y="2737803"/>
            <a:ext cx="5760640" cy="3739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0" y="404664"/>
            <a:ext cx="12190413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流程图: 离页连接符 2"/>
          <p:cNvSpPr/>
          <p:nvPr/>
        </p:nvSpPr>
        <p:spPr>
          <a:xfrm>
            <a:off x="413385" y="180340"/>
            <a:ext cx="5286375" cy="1080135"/>
          </a:xfrm>
          <a:prstGeom prst="flowChartOffpageConnector">
            <a:avLst/>
          </a:prstGeom>
          <a:solidFill>
            <a:srgbClr val="4144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605267" y="459398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</a:t>
            </a:r>
            <a:endParaRPr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70197" y="1260475"/>
            <a:ext cx="7057390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 smtClea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完成显示用户动态的页面</a:t>
            </a:r>
            <a:endParaRPr lang="en-US" altLang="zh-CN" sz="2000" dirty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910630" y="1260475"/>
            <a:ext cx="0" cy="864096"/>
          </a:xfrm>
          <a:prstGeom prst="line">
            <a:avLst/>
          </a:prstGeom>
          <a:ln>
            <a:solidFill>
              <a:srgbClr val="4144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C35CA-0B3A-4581-BCF5-8CEE9AFE1922}" type="datetime9">
              <a:rPr lang="zh-CN" altLang="en-US" smtClean="0"/>
            </a:fld>
            <a:endParaRPr lang="zh-CN" altLang="en-US"/>
          </a:p>
        </p:txBody>
      </p:sp>
      <p:cxnSp>
        <p:nvCxnSpPr>
          <p:cNvPr id="9" name="直接连接符 8"/>
          <p:cNvCxnSpPr/>
          <p:nvPr/>
        </p:nvCxnSpPr>
        <p:spPr>
          <a:xfrm>
            <a:off x="152400" y="557064"/>
            <a:ext cx="12190413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55046" y="1023795"/>
            <a:ext cx="5982007" cy="55692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/>
          <p:cNvSpPr/>
          <p:nvPr/>
        </p:nvSpPr>
        <p:spPr>
          <a:xfrm>
            <a:off x="483130" y="1294"/>
            <a:ext cx="2011675" cy="1825235"/>
          </a:xfrm>
          <a:prstGeom prst="rect">
            <a:avLst/>
          </a:prstGeom>
          <a:solidFill>
            <a:srgbClr val="4144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502918" y="2173796"/>
            <a:ext cx="8687495" cy="2865281"/>
          </a:xfrm>
          <a:prstGeom prst="rect">
            <a:avLst/>
          </a:prstGeom>
          <a:solidFill>
            <a:srgbClr val="4144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5087094" y="4042475"/>
            <a:ext cx="4140460" cy="499624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4000" b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2000" dirty="0">
                <a:solidFill>
                  <a:schemeClr val="bg1"/>
                </a:solidFill>
              </a:rPr>
              <a:t>答辩小组：        </a:t>
            </a:r>
            <a:r>
              <a:rPr lang="en-US" altLang="zh-CN" sz="2000" dirty="0">
                <a:solidFill>
                  <a:schemeClr val="bg1"/>
                </a:solidFill>
              </a:rPr>
              <a:t>G</a:t>
            </a:r>
            <a:r>
              <a:rPr lang="zh-CN" altLang="en-US" sz="2000" dirty="0">
                <a:solidFill>
                  <a:schemeClr val="bg1"/>
                </a:solidFill>
              </a:rPr>
              <a:t>组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4815077" y="1818923"/>
            <a:ext cx="7375336" cy="354873"/>
          </a:xfrm>
          <a:prstGeom prst="rect">
            <a:avLst/>
          </a:prstGeom>
          <a:pattFill prst="ltUpDiag">
            <a:fgClr>
              <a:srgbClr val="414455"/>
            </a:fgClr>
            <a:bgClr>
              <a:srgbClr val="E8E8E6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5015086" y="3060157"/>
            <a:ext cx="646675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感谢批评指正</a:t>
            </a:r>
            <a:endParaRPr lang="zh-CN" altLang="en-US" sz="6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6" name="组合 35"/>
          <p:cNvGrpSpPr/>
          <p:nvPr/>
        </p:nvGrpSpPr>
        <p:grpSpPr>
          <a:xfrm>
            <a:off x="6073163" y="960929"/>
            <a:ext cx="681980" cy="681980"/>
            <a:chOff x="952456" y="3218117"/>
            <a:chExt cx="877066" cy="877066"/>
          </a:xfrm>
        </p:grpSpPr>
        <p:sp>
          <p:nvSpPr>
            <p:cNvPr id="38" name="椭圆 50"/>
            <p:cNvSpPr>
              <a:spLocks noChangeArrowheads="1"/>
            </p:cNvSpPr>
            <p:nvPr/>
          </p:nvSpPr>
          <p:spPr bwMode="auto">
            <a:xfrm>
              <a:off x="952456" y="3218117"/>
              <a:ext cx="877066" cy="877066"/>
            </a:xfrm>
            <a:prstGeom prst="ellipse">
              <a:avLst/>
            </a:prstGeom>
            <a:solidFill>
              <a:srgbClr val="414455"/>
            </a:solidFill>
            <a:ln w="76200" cap="sq" cmpd="sng">
              <a:solidFill>
                <a:srgbClr val="C8C6BD"/>
              </a:solidFill>
              <a:round/>
            </a:ln>
          </p:spPr>
          <p:txBody>
            <a:bodyPr anchor="ctr"/>
            <a:lstStyle/>
            <a:p>
              <a:pPr algn="ctr"/>
              <a:endParaRPr lang="zh-CN" altLang="zh-CN" sz="24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pic>
          <p:nvPicPr>
            <p:cNvPr id="40" name="Picture 3" descr="D:\360data\重要数据\桌面\4675.png"/>
            <p:cNvPicPr>
              <a:picLocks noChangeAspect="1" noChangeArrowheads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1696" y="3367890"/>
              <a:ext cx="478586" cy="5775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1" name="组合 40"/>
          <p:cNvGrpSpPr/>
          <p:nvPr/>
        </p:nvGrpSpPr>
        <p:grpSpPr>
          <a:xfrm>
            <a:off x="6978091" y="960929"/>
            <a:ext cx="681980" cy="681980"/>
            <a:chOff x="2812677" y="3391963"/>
            <a:chExt cx="877066" cy="877066"/>
          </a:xfrm>
        </p:grpSpPr>
        <p:sp>
          <p:nvSpPr>
            <p:cNvPr id="42" name="椭圆 50"/>
            <p:cNvSpPr>
              <a:spLocks noChangeArrowheads="1"/>
            </p:cNvSpPr>
            <p:nvPr/>
          </p:nvSpPr>
          <p:spPr bwMode="auto">
            <a:xfrm>
              <a:off x="2812677" y="3391963"/>
              <a:ext cx="877066" cy="877066"/>
            </a:xfrm>
            <a:prstGeom prst="ellipse">
              <a:avLst/>
            </a:prstGeom>
            <a:solidFill>
              <a:srgbClr val="414455"/>
            </a:solidFill>
            <a:ln w="76200" cap="sq" cmpd="sng">
              <a:solidFill>
                <a:srgbClr val="C8C6BD"/>
              </a:solidFill>
              <a:round/>
            </a:ln>
          </p:spPr>
          <p:txBody>
            <a:bodyPr anchor="ctr"/>
            <a:lstStyle/>
            <a:p>
              <a:pPr algn="ctr"/>
              <a:endParaRPr lang="zh-CN" altLang="zh-CN" sz="24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pic>
          <p:nvPicPr>
            <p:cNvPr id="43" name="Picture 4" descr="D:\360data\重要数据\桌面\未标题-3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41249" y="3537498"/>
              <a:ext cx="419922" cy="5864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4" name="组合 43"/>
          <p:cNvGrpSpPr/>
          <p:nvPr/>
        </p:nvGrpSpPr>
        <p:grpSpPr>
          <a:xfrm>
            <a:off x="7883019" y="960929"/>
            <a:ext cx="681980" cy="681980"/>
            <a:chOff x="4672898" y="2936570"/>
            <a:chExt cx="877066" cy="877066"/>
          </a:xfrm>
        </p:grpSpPr>
        <p:sp>
          <p:nvSpPr>
            <p:cNvPr id="45" name="椭圆 44"/>
            <p:cNvSpPr>
              <a:spLocks noChangeArrowheads="1"/>
            </p:cNvSpPr>
            <p:nvPr/>
          </p:nvSpPr>
          <p:spPr bwMode="auto">
            <a:xfrm>
              <a:off x="4672898" y="2936570"/>
              <a:ext cx="877066" cy="877066"/>
            </a:xfrm>
            <a:prstGeom prst="ellipse">
              <a:avLst/>
            </a:prstGeom>
            <a:solidFill>
              <a:srgbClr val="414455"/>
            </a:solidFill>
            <a:ln w="76200" cap="sq" cmpd="sng">
              <a:solidFill>
                <a:srgbClr val="C8C6BD"/>
              </a:solidFill>
              <a:round/>
            </a:ln>
          </p:spPr>
          <p:txBody>
            <a:bodyPr anchor="ctr"/>
            <a:lstStyle/>
            <a:p>
              <a:pPr algn="ctr"/>
              <a:endParaRPr lang="zh-CN" altLang="zh-CN" sz="24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pic>
          <p:nvPicPr>
            <p:cNvPr id="46" name="Picture 5" descr="D:\360data\重要数据\桌面\未标题-4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5149" y="3095025"/>
              <a:ext cx="532564" cy="5135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7" name="组合 46"/>
          <p:cNvGrpSpPr/>
          <p:nvPr/>
        </p:nvGrpSpPr>
        <p:grpSpPr>
          <a:xfrm>
            <a:off x="8787947" y="960929"/>
            <a:ext cx="681980" cy="681980"/>
            <a:chOff x="6533119" y="2285390"/>
            <a:chExt cx="877066" cy="877066"/>
          </a:xfrm>
        </p:grpSpPr>
        <p:sp>
          <p:nvSpPr>
            <p:cNvPr id="48" name="椭圆 47"/>
            <p:cNvSpPr>
              <a:spLocks noChangeArrowheads="1"/>
            </p:cNvSpPr>
            <p:nvPr/>
          </p:nvSpPr>
          <p:spPr bwMode="auto">
            <a:xfrm>
              <a:off x="6533119" y="2285390"/>
              <a:ext cx="877066" cy="877066"/>
            </a:xfrm>
            <a:prstGeom prst="ellipse">
              <a:avLst/>
            </a:prstGeom>
            <a:solidFill>
              <a:srgbClr val="414455"/>
            </a:solidFill>
            <a:ln w="76200" cap="sq" cmpd="sng">
              <a:solidFill>
                <a:srgbClr val="C8C6BD"/>
              </a:solidFill>
              <a:round/>
            </a:ln>
          </p:spPr>
          <p:txBody>
            <a:bodyPr anchor="ctr"/>
            <a:lstStyle/>
            <a:p>
              <a:pPr algn="ctr"/>
              <a:endParaRPr lang="zh-CN" altLang="zh-CN" sz="24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pic>
          <p:nvPicPr>
            <p:cNvPr id="49" name="Picture 6" descr="D:\360data\重要数据\桌面\未标题-5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35358" y="2430447"/>
              <a:ext cx="512614" cy="5869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0" name="组合 49"/>
          <p:cNvGrpSpPr/>
          <p:nvPr/>
        </p:nvGrpSpPr>
        <p:grpSpPr>
          <a:xfrm>
            <a:off x="9692875" y="960929"/>
            <a:ext cx="681980" cy="681980"/>
            <a:chOff x="8393340" y="1988840"/>
            <a:chExt cx="877066" cy="877066"/>
          </a:xfrm>
        </p:grpSpPr>
        <p:sp>
          <p:nvSpPr>
            <p:cNvPr id="51" name="椭圆 50"/>
            <p:cNvSpPr>
              <a:spLocks noChangeArrowheads="1"/>
            </p:cNvSpPr>
            <p:nvPr/>
          </p:nvSpPr>
          <p:spPr bwMode="auto">
            <a:xfrm>
              <a:off x="8393340" y="1988840"/>
              <a:ext cx="877066" cy="877066"/>
            </a:xfrm>
            <a:prstGeom prst="ellipse">
              <a:avLst/>
            </a:prstGeom>
            <a:solidFill>
              <a:srgbClr val="414455"/>
            </a:solidFill>
            <a:ln w="76200" cap="sq" cmpd="sng">
              <a:solidFill>
                <a:srgbClr val="C8C6BD"/>
              </a:solidFill>
              <a:round/>
            </a:ln>
          </p:spPr>
          <p:txBody>
            <a:bodyPr anchor="ctr"/>
            <a:lstStyle/>
            <a:p>
              <a:pPr algn="ctr"/>
              <a:endParaRPr lang="zh-CN" altLang="zh-CN" sz="24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pic>
          <p:nvPicPr>
            <p:cNvPr id="52" name="Picture 7" descr="D:\360data\重要数据\桌面\未标题-1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68665" y="2183926"/>
              <a:ext cx="564516" cy="4868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3" name="组合 52"/>
          <p:cNvGrpSpPr/>
          <p:nvPr/>
        </p:nvGrpSpPr>
        <p:grpSpPr>
          <a:xfrm>
            <a:off x="10597802" y="960929"/>
            <a:ext cx="681980" cy="681980"/>
            <a:chOff x="10253559" y="2420888"/>
            <a:chExt cx="877066" cy="877066"/>
          </a:xfrm>
        </p:grpSpPr>
        <p:sp>
          <p:nvSpPr>
            <p:cNvPr id="54" name="椭圆 53"/>
            <p:cNvSpPr>
              <a:spLocks noChangeArrowheads="1"/>
            </p:cNvSpPr>
            <p:nvPr/>
          </p:nvSpPr>
          <p:spPr bwMode="auto">
            <a:xfrm>
              <a:off x="10253559" y="2420888"/>
              <a:ext cx="877066" cy="877066"/>
            </a:xfrm>
            <a:prstGeom prst="ellipse">
              <a:avLst/>
            </a:prstGeom>
            <a:solidFill>
              <a:srgbClr val="414455"/>
            </a:solidFill>
            <a:ln w="76200" cap="sq" cmpd="sng">
              <a:solidFill>
                <a:srgbClr val="C8C6BD"/>
              </a:solidFill>
              <a:round/>
            </a:ln>
          </p:spPr>
          <p:txBody>
            <a:bodyPr anchor="ctr"/>
            <a:lstStyle/>
            <a:p>
              <a:pPr algn="ctr"/>
              <a:endParaRPr lang="zh-CN" altLang="zh-CN" sz="24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pic>
          <p:nvPicPr>
            <p:cNvPr id="55" name="Picture 8" descr="D:\360data\重要数据\桌面\未标题-1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88676" y="2566876"/>
              <a:ext cx="606832" cy="5850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9" name="图片 2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598" y="44874"/>
            <a:ext cx="1708398" cy="1708398"/>
          </a:xfrm>
          <a:prstGeom prst="rect">
            <a:avLst/>
          </a:prstGeom>
        </p:spPr>
      </p:pic>
      <p:pic>
        <p:nvPicPr>
          <p:cNvPr id="33" name="Picture 3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70763" y="1818923"/>
            <a:ext cx="4544313" cy="3220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B3AE4-50D2-470F-B3A8-5FFB4C12DC55}" type="datetime9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0" y="404664"/>
            <a:ext cx="12190413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流程图: 离页连接符 2"/>
          <p:cNvSpPr/>
          <p:nvPr/>
        </p:nvSpPr>
        <p:spPr>
          <a:xfrm>
            <a:off x="3790950" y="340671"/>
            <a:ext cx="3708412" cy="1080120"/>
          </a:xfrm>
          <a:prstGeom prst="flowChartOffpageConnector">
            <a:avLst/>
          </a:prstGeom>
          <a:solidFill>
            <a:srgbClr val="4144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936995" y="606667"/>
            <a:ext cx="34163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本次汇报的主要内容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874545" y="2180793"/>
            <a:ext cx="6552728" cy="34150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第一部分：个人及任务总结分析与燃尽图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第二部分：实验三设计进展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B27BA-60B4-4F83-8875-761C5911EDE0}" type="datetime9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0" y="404664"/>
            <a:ext cx="12190413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流程图: 离页连接符 6"/>
          <p:cNvSpPr/>
          <p:nvPr/>
        </p:nvSpPr>
        <p:spPr>
          <a:xfrm>
            <a:off x="9983638" y="332656"/>
            <a:ext cx="1584176" cy="1080120"/>
          </a:xfrm>
          <a:prstGeom prst="flowChartOffpageConnector">
            <a:avLst/>
          </a:prstGeom>
          <a:solidFill>
            <a:srgbClr val="4144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0170432" y="548680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工时统计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8" name="图表 7"/>
          <p:cNvGraphicFramePr/>
          <p:nvPr/>
        </p:nvGraphicFramePr>
        <p:xfrm>
          <a:off x="6455246" y="1421944"/>
          <a:ext cx="5735167" cy="45435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graphicFrame>
        <p:nvGraphicFramePr>
          <p:cNvPr id="2" name="表格 1"/>
          <p:cNvGraphicFramePr>
            <a:graphicFrameLocks noGrp="1"/>
          </p:cNvGraphicFramePr>
          <p:nvPr/>
        </p:nvGraphicFramePr>
        <p:xfrm>
          <a:off x="334566" y="1700808"/>
          <a:ext cx="6696744" cy="33843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4186"/>
                <a:gridCol w="1674186"/>
                <a:gridCol w="1674186"/>
                <a:gridCol w="1674186"/>
              </a:tblGrid>
              <a:tr h="386786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阶段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周数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计划工时（</a:t>
                      </a:r>
                      <a:r>
                        <a:rPr lang="en-US" altLang="zh-CN" dirty="0" smtClean="0"/>
                        <a:t>h</a:t>
                      </a:r>
                      <a:r>
                        <a:rPr lang="zh-CN" altLang="en-US" dirty="0" smtClean="0"/>
                        <a:t>）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实际工时（</a:t>
                      </a:r>
                      <a:r>
                        <a:rPr lang="en-US" altLang="zh-CN" dirty="0" smtClean="0"/>
                        <a:t>h</a:t>
                      </a:r>
                      <a:r>
                        <a:rPr lang="zh-CN" altLang="en-US" dirty="0" smtClean="0"/>
                        <a:t>）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6786">
                <a:tc rowSpan="2"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项目准备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2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35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35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6786">
                <a:tc vMerge="1"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3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24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24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6786">
                <a:tc rowSpan="2"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需求分析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4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22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22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6786">
                <a:tc vMerge="1"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5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26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26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6786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需求评审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6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29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29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6786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需求复评审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7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17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17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76875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软件产品改进与展示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8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31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28.5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9" name="文本框 8"/>
          <p:cNvSpPr txBox="1"/>
          <p:nvPr/>
        </p:nvSpPr>
        <p:spPr>
          <a:xfrm>
            <a:off x="982638" y="5349186"/>
            <a:ext cx="5472608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共投入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184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工时，项目前期工时成本较多，后期投入减缓。需要加大投入。</a:t>
            </a:r>
            <a:endPara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10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3" name="直接连接符 82"/>
          <p:cNvCxnSpPr/>
          <p:nvPr/>
        </p:nvCxnSpPr>
        <p:spPr>
          <a:xfrm>
            <a:off x="0" y="404664"/>
            <a:ext cx="12190413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流程图: 离页连接符 83"/>
          <p:cNvSpPr/>
          <p:nvPr/>
        </p:nvSpPr>
        <p:spPr>
          <a:xfrm>
            <a:off x="9983638" y="332656"/>
            <a:ext cx="1584176" cy="1080120"/>
          </a:xfrm>
          <a:prstGeom prst="flowChartOffpageConnector">
            <a:avLst/>
          </a:prstGeom>
          <a:solidFill>
            <a:srgbClr val="4144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TextBox 84"/>
          <p:cNvSpPr txBox="1"/>
          <p:nvPr/>
        </p:nvSpPr>
        <p:spPr>
          <a:xfrm>
            <a:off x="9913950" y="476672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个人贡献统计</a:t>
            </a:r>
            <a:endParaRPr lang="en-US" altLang="zh-CN" sz="20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/>
        </p:nvGraphicFramePr>
        <p:xfrm>
          <a:off x="376902" y="1052736"/>
          <a:ext cx="3147184" cy="51479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6796"/>
                <a:gridCol w="745385"/>
                <a:gridCol w="708187"/>
                <a:gridCol w="906816"/>
              </a:tblGrid>
              <a:tr h="27094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300" dirty="0" smtClean="0"/>
                        <a:t>姓名</a:t>
                      </a:r>
                      <a:endParaRPr lang="zh-CN" altLang="en-US" sz="1300" dirty="0"/>
                    </a:p>
                  </a:txBody>
                  <a:tcPr marL="67737" marR="67737" marT="33868" marB="3386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300" dirty="0" smtClean="0"/>
                        <a:t>阶段</a:t>
                      </a:r>
                      <a:endParaRPr lang="zh-CN" altLang="en-US" sz="1300" dirty="0"/>
                    </a:p>
                  </a:txBody>
                  <a:tcPr marL="67737" marR="67737" marT="33868" marB="3386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300" dirty="0" smtClean="0"/>
                        <a:t>工时</a:t>
                      </a:r>
                      <a:endParaRPr lang="zh-CN" altLang="en-US" sz="1300" dirty="0"/>
                    </a:p>
                  </a:txBody>
                  <a:tcPr marL="67737" marR="67737" marT="33868" marB="3386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300" dirty="0" smtClean="0"/>
                        <a:t>占比</a:t>
                      </a:r>
                      <a:endParaRPr lang="zh-CN" altLang="en-US" sz="1300" dirty="0"/>
                    </a:p>
                  </a:txBody>
                  <a:tcPr marL="67737" marR="67737" marT="33868" marB="33868" anchor="ctr"/>
                </a:tc>
              </a:tr>
              <a:tr h="270947">
                <a:tc rowSpan="6">
                  <a:txBody>
                    <a:bodyPr/>
                    <a:lstStyle/>
                    <a:p>
                      <a:pPr algn="ctr"/>
                      <a:r>
                        <a:rPr lang="zh-CN" altLang="en-US" sz="1300" dirty="0" smtClean="0"/>
                        <a:t>常佳辉</a:t>
                      </a:r>
                      <a:endParaRPr lang="zh-CN" altLang="en-US" sz="1300" dirty="0"/>
                    </a:p>
                  </a:txBody>
                  <a:tcPr marL="67737" marR="67737" marT="33868" marB="3386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dirty="0" smtClean="0"/>
                        <a:t>1</a:t>
                      </a:r>
                      <a:endParaRPr lang="zh-CN" altLang="en-US" sz="1300" dirty="0"/>
                    </a:p>
                  </a:txBody>
                  <a:tcPr marL="67737" marR="67737" marT="33868" marB="3386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dirty="0" smtClean="0"/>
                        <a:t>7</a:t>
                      </a:r>
                      <a:endParaRPr lang="zh-CN" altLang="en-US" sz="1300" dirty="0"/>
                    </a:p>
                  </a:txBody>
                  <a:tcPr marL="67737" marR="67737" marT="33868" marB="3386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dirty="0" smtClean="0"/>
                        <a:t>11.86%</a:t>
                      </a:r>
                      <a:endParaRPr lang="zh-CN" altLang="en-US" sz="1300" dirty="0"/>
                    </a:p>
                  </a:txBody>
                  <a:tcPr marL="67737" marR="67737" marT="33868" marB="33868" anchor="ctr"/>
                </a:tc>
              </a:tr>
              <a:tr h="270947">
                <a:tc vMerge="1"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dirty="0" smtClean="0"/>
                        <a:t>2</a:t>
                      </a:r>
                      <a:endParaRPr lang="zh-CN" altLang="en-US" sz="1300" dirty="0"/>
                    </a:p>
                  </a:txBody>
                  <a:tcPr marL="67737" marR="67737" marT="33868" marB="3386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dirty="0" smtClean="0"/>
                        <a:t>9</a:t>
                      </a:r>
                      <a:endParaRPr lang="zh-CN" altLang="en-US" sz="1300" dirty="0"/>
                    </a:p>
                  </a:txBody>
                  <a:tcPr marL="67737" marR="67737" marT="33868" marB="3386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dirty="0" smtClean="0"/>
                        <a:t>18.75%</a:t>
                      </a:r>
                      <a:endParaRPr lang="zh-CN" altLang="en-US" sz="1300" dirty="0"/>
                    </a:p>
                  </a:txBody>
                  <a:tcPr marL="67737" marR="67737" marT="33868" marB="33868" anchor="ctr"/>
                </a:tc>
              </a:tr>
              <a:tr h="270947">
                <a:tc vMerge="1"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dirty="0" smtClean="0"/>
                        <a:t>3</a:t>
                      </a:r>
                      <a:endParaRPr lang="zh-CN" altLang="en-US" sz="1300" dirty="0"/>
                    </a:p>
                  </a:txBody>
                  <a:tcPr marL="67737" marR="67737" marT="33868" marB="3386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dirty="0" smtClean="0"/>
                        <a:t>2</a:t>
                      </a:r>
                      <a:endParaRPr lang="zh-CN" altLang="en-US" sz="1300" dirty="0"/>
                    </a:p>
                  </a:txBody>
                  <a:tcPr marL="67737" marR="67737" marT="33868" marB="3386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dirty="0" smtClean="0"/>
                        <a:t>6.7%</a:t>
                      </a:r>
                      <a:endParaRPr lang="zh-CN" altLang="en-US" sz="1300" dirty="0"/>
                    </a:p>
                  </a:txBody>
                  <a:tcPr marL="67737" marR="67737" marT="33868" marB="33868" anchor="ctr"/>
                </a:tc>
              </a:tr>
              <a:tr h="270947">
                <a:tc vMerge="1"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dirty="0" smtClean="0"/>
                        <a:t>4</a:t>
                      </a:r>
                      <a:endParaRPr lang="zh-CN" altLang="en-US" sz="1300" dirty="0"/>
                    </a:p>
                  </a:txBody>
                  <a:tcPr marL="67737" marR="67737" marT="33868" marB="3386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dirty="0" smtClean="0"/>
                        <a:t>1</a:t>
                      </a:r>
                      <a:endParaRPr lang="zh-CN" altLang="en-US" sz="1300" dirty="0"/>
                    </a:p>
                  </a:txBody>
                  <a:tcPr marL="67737" marR="67737" marT="33868" marB="3386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dirty="0" smtClean="0"/>
                        <a:t>5.88%</a:t>
                      </a:r>
                      <a:endParaRPr lang="zh-CN" altLang="en-US" sz="1300" dirty="0"/>
                    </a:p>
                  </a:txBody>
                  <a:tcPr marL="67737" marR="67737" marT="33868" marB="33868" anchor="ctr"/>
                </a:tc>
              </a:tr>
              <a:tr h="270947">
                <a:tc vMerge="1"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dirty="0" smtClean="0"/>
                        <a:t>5</a:t>
                      </a:r>
                      <a:endParaRPr lang="zh-CN" altLang="en-US" sz="1300" dirty="0"/>
                    </a:p>
                  </a:txBody>
                  <a:tcPr marL="67737" marR="67737" marT="33868" marB="3386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dirty="0" smtClean="0"/>
                        <a:t>4</a:t>
                      </a:r>
                      <a:endParaRPr lang="zh-CN" altLang="en-US" sz="1300" dirty="0"/>
                    </a:p>
                  </a:txBody>
                  <a:tcPr marL="67737" marR="67737" marT="33868" marB="3386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dirty="0" smtClean="0"/>
                        <a:t>12.9%</a:t>
                      </a:r>
                      <a:endParaRPr lang="zh-CN" altLang="en-US" sz="1300" dirty="0"/>
                    </a:p>
                  </a:txBody>
                  <a:tcPr marL="67737" marR="67737" marT="33868" marB="33868" anchor="ctr"/>
                </a:tc>
              </a:tr>
              <a:tr h="270947">
                <a:tc vMerge="1"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300" b="1" dirty="0" smtClean="0"/>
                        <a:t>总</a:t>
                      </a:r>
                      <a:endParaRPr lang="zh-CN" altLang="en-US" sz="1300" b="1" dirty="0"/>
                    </a:p>
                  </a:txBody>
                  <a:tcPr marL="67737" marR="67737" marT="33868" marB="33868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dirty="0" smtClean="0"/>
                        <a:t>23</a:t>
                      </a:r>
                      <a:endParaRPr lang="zh-CN" altLang="en-US" sz="1300" dirty="0"/>
                    </a:p>
                  </a:txBody>
                  <a:tcPr marL="67737" marR="67737" marT="33868" marB="33868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dirty="0" smtClean="0"/>
                        <a:t>12.5%</a:t>
                      </a:r>
                      <a:endParaRPr lang="zh-CN" altLang="en-US" sz="1300" dirty="0"/>
                    </a:p>
                  </a:txBody>
                  <a:tcPr marL="67737" marR="67737" marT="33868" marB="33868" anchor="ctr">
                    <a:solidFill>
                      <a:srgbClr val="92D050"/>
                    </a:solidFill>
                  </a:tcPr>
                </a:tc>
              </a:tr>
              <a:tr h="270947">
                <a:tc rowSpan="6">
                  <a:txBody>
                    <a:bodyPr/>
                    <a:lstStyle/>
                    <a:p>
                      <a:pPr algn="ctr"/>
                      <a:r>
                        <a:rPr lang="zh-CN" altLang="en-US" sz="1300" dirty="0" smtClean="0"/>
                        <a:t>刘佳恒</a:t>
                      </a:r>
                      <a:endParaRPr lang="zh-CN" altLang="en-US" sz="1300" dirty="0"/>
                    </a:p>
                  </a:txBody>
                  <a:tcPr marL="67737" marR="67737" marT="33868" marB="3386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dirty="0" smtClean="0"/>
                        <a:t>1</a:t>
                      </a:r>
                      <a:endParaRPr lang="zh-CN" altLang="en-US" sz="1300" dirty="0"/>
                    </a:p>
                  </a:txBody>
                  <a:tcPr marL="67737" marR="67737" marT="33868" marB="3386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dirty="0" smtClean="0"/>
                        <a:t>7</a:t>
                      </a:r>
                      <a:endParaRPr lang="zh-CN" altLang="en-US" sz="1300" dirty="0"/>
                    </a:p>
                  </a:txBody>
                  <a:tcPr marL="67737" marR="67737" marT="33868" marB="3386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dirty="0" smtClean="0"/>
                        <a:t>11.86%</a:t>
                      </a:r>
                      <a:endParaRPr lang="zh-CN" altLang="en-US" sz="1300" dirty="0"/>
                    </a:p>
                  </a:txBody>
                  <a:tcPr marL="67737" marR="67737" marT="33868" marB="33868" anchor="ctr"/>
                </a:tc>
              </a:tr>
              <a:tr h="270947">
                <a:tc vMerge="1"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dirty="0" smtClean="0"/>
                        <a:t>2</a:t>
                      </a:r>
                      <a:endParaRPr lang="zh-CN" altLang="en-US" sz="1300" dirty="0"/>
                    </a:p>
                  </a:txBody>
                  <a:tcPr marL="67737" marR="67737" marT="33868" marB="3386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dirty="0" smtClean="0"/>
                        <a:t>5</a:t>
                      </a:r>
                      <a:endParaRPr lang="zh-CN" altLang="en-US" sz="1300" dirty="0"/>
                    </a:p>
                  </a:txBody>
                  <a:tcPr marL="67737" marR="67737" marT="33868" marB="3386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dirty="0" smtClean="0"/>
                        <a:t>10.42%</a:t>
                      </a:r>
                      <a:endParaRPr lang="zh-CN" altLang="en-US" sz="1300" dirty="0"/>
                    </a:p>
                  </a:txBody>
                  <a:tcPr marL="67737" marR="67737" marT="33868" marB="33868" anchor="ctr"/>
                </a:tc>
              </a:tr>
              <a:tr h="270947">
                <a:tc vMerge="1"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dirty="0" smtClean="0"/>
                        <a:t>3</a:t>
                      </a:r>
                      <a:endParaRPr lang="zh-CN" altLang="en-US" sz="1300" dirty="0"/>
                    </a:p>
                  </a:txBody>
                  <a:tcPr marL="67737" marR="67737" marT="33868" marB="3386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dirty="0" smtClean="0"/>
                        <a:t>4</a:t>
                      </a:r>
                      <a:endParaRPr lang="zh-CN" altLang="en-US" sz="1300" dirty="0"/>
                    </a:p>
                  </a:txBody>
                  <a:tcPr marL="67737" marR="67737" marT="33868" marB="3386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dirty="0" smtClean="0"/>
                        <a:t>13.79%</a:t>
                      </a:r>
                      <a:endParaRPr lang="zh-CN" altLang="en-US" sz="1300" dirty="0"/>
                    </a:p>
                  </a:txBody>
                  <a:tcPr marL="67737" marR="67737" marT="33868" marB="33868" anchor="ctr"/>
                </a:tc>
              </a:tr>
              <a:tr h="270947">
                <a:tc vMerge="1"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dirty="0" smtClean="0"/>
                        <a:t>4</a:t>
                      </a:r>
                      <a:endParaRPr lang="zh-CN" altLang="en-US" sz="1300" dirty="0"/>
                    </a:p>
                  </a:txBody>
                  <a:tcPr marL="67737" marR="67737" marT="33868" marB="3386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dirty="0" smtClean="0"/>
                        <a:t>1</a:t>
                      </a:r>
                      <a:endParaRPr lang="zh-CN" altLang="en-US" sz="1300" dirty="0"/>
                    </a:p>
                  </a:txBody>
                  <a:tcPr marL="67737" marR="67737" marT="33868" marB="3386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dirty="0" smtClean="0"/>
                        <a:t>5.88%</a:t>
                      </a:r>
                      <a:endParaRPr lang="zh-CN" altLang="en-US" sz="1300" dirty="0"/>
                    </a:p>
                  </a:txBody>
                  <a:tcPr marL="67737" marR="67737" marT="33868" marB="33868" anchor="ctr"/>
                </a:tc>
              </a:tr>
              <a:tr h="270947">
                <a:tc vMerge="1"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dirty="0" smtClean="0"/>
                        <a:t>5</a:t>
                      </a:r>
                      <a:endParaRPr lang="zh-CN" altLang="en-US" sz="1300" dirty="0"/>
                    </a:p>
                  </a:txBody>
                  <a:tcPr marL="67737" marR="67737" marT="33868" marB="3386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dirty="0" smtClean="0"/>
                        <a:t>5</a:t>
                      </a:r>
                      <a:endParaRPr lang="zh-CN" altLang="en-US" sz="1300" dirty="0"/>
                    </a:p>
                  </a:txBody>
                  <a:tcPr marL="67737" marR="67737" marT="33868" marB="3386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dirty="0" smtClean="0"/>
                        <a:t>16.13%</a:t>
                      </a:r>
                      <a:endParaRPr lang="zh-CN" altLang="en-US" sz="1300" dirty="0"/>
                    </a:p>
                  </a:txBody>
                  <a:tcPr marL="67737" marR="67737" marT="33868" marB="33868" anchor="ctr"/>
                </a:tc>
              </a:tr>
              <a:tr h="270947">
                <a:tc vMerge="1"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300" b="1" dirty="0" smtClean="0"/>
                        <a:t>总</a:t>
                      </a:r>
                      <a:endParaRPr lang="zh-CN" altLang="en-US" sz="1300" b="1" dirty="0"/>
                    </a:p>
                  </a:txBody>
                  <a:tcPr marL="67737" marR="67737" marT="33868" marB="33868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dirty="0" smtClean="0"/>
                        <a:t>22</a:t>
                      </a:r>
                      <a:endParaRPr lang="zh-CN" altLang="en-US" sz="1300" dirty="0"/>
                    </a:p>
                  </a:txBody>
                  <a:tcPr marL="67737" marR="67737" marT="33868" marB="33868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dirty="0" smtClean="0"/>
                        <a:t>11.96%</a:t>
                      </a:r>
                      <a:endParaRPr lang="zh-CN" altLang="en-US" sz="1300" dirty="0"/>
                    </a:p>
                  </a:txBody>
                  <a:tcPr marL="67737" marR="67737" marT="33868" marB="33868" anchor="ctr">
                    <a:solidFill>
                      <a:srgbClr val="92D050"/>
                    </a:solidFill>
                  </a:tcPr>
                </a:tc>
              </a:tr>
              <a:tr h="270947">
                <a:tc rowSpan="6">
                  <a:txBody>
                    <a:bodyPr/>
                    <a:lstStyle/>
                    <a:p>
                      <a:pPr algn="ctr"/>
                      <a:r>
                        <a:rPr lang="zh-CN" altLang="en-US" sz="1300" dirty="0" smtClean="0"/>
                        <a:t>马广洲</a:t>
                      </a:r>
                      <a:endParaRPr lang="zh-CN" altLang="en-US" sz="1300" dirty="0"/>
                    </a:p>
                  </a:txBody>
                  <a:tcPr marL="67737" marR="67737" marT="33868" marB="3386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dirty="0" smtClean="0"/>
                        <a:t>1</a:t>
                      </a:r>
                      <a:endParaRPr lang="zh-CN" altLang="en-US" sz="1300" dirty="0"/>
                    </a:p>
                  </a:txBody>
                  <a:tcPr marL="67737" marR="67737" marT="33868" marB="3386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dirty="0" smtClean="0"/>
                        <a:t>7</a:t>
                      </a:r>
                      <a:endParaRPr lang="zh-CN" altLang="en-US" sz="1300" dirty="0"/>
                    </a:p>
                  </a:txBody>
                  <a:tcPr marL="67737" marR="67737" marT="33868" marB="3386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dirty="0" smtClean="0"/>
                        <a:t>11.86%</a:t>
                      </a:r>
                      <a:endParaRPr lang="zh-CN" altLang="en-US" sz="1300" dirty="0"/>
                    </a:p>
                  </a:txBody>
                  <a:tcPr marL="67737" marR="67737" marT="33868" marB="33868" anchor="ctr"/>
                </a:tc>
              </a:tr>
              <a:tr h="270947">
                <a:tc vMerge="1">
                  <a:tcPr marL="81947" marR="81947" marT="40974" marB="4097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dirty="0" smtClean="0"/>
                        <a:t>2</a:t>
                      </a:r>
                      <a:endParaRPr lang="zh-CN" altLang="en-US" sz="1300" dirty="0"/>
                    </a:p>
                  </a:txBody>
                  <a:tcPr marL="67737" marR="67737" marT="33868" marB="3386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dirty="0" smtClean="0"/>
                        <a:t>7</a:t>
                      </a:r>
                      <a:endParaRPr lang="zh-CN" altLang="en-US" sz="1300" dirty="0"/>
                    </a:p>
                  </a:txBody>
                  <a:tcPr marL="67737" marR="67737" marT="33868" marB="3386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dirty="0" smtClean="0"/>
                        <a:t>14.58%</a:t>
                      </a:r>
                      <a:endParaRPr lang="zh-CN" altLang="en-US" sz="1300" dirty="0"/>
                    </a:p>
                  </a:txBody>
                  <a:tcPr marL="67737" marR="67737" marT="33868" marB="33868" anchor="ctr"/>
                </a:tc>
              </a:tr>
              <a:tr h="270947">
                <a:tc vMerge="1">
                  <a:tcPr marL="81947" marR="81947" marT="40974" marB="4097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dirty="0" smtClean="0"/>
                        <a:t>3</a:t>
                      </a:r>
                      <a:endParaRPr lang="zh-CN" altLang="en-US" sz="1300" dirty="0"/>
                    </a:p>
                  </a:txBody>
                  <a:tcPr marL="67737" marR="67737" marT="33868" marB="3386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dirty="0" smtClean="0"/>
                        <a:t>5</a:t>
                      </a:r>
                      <a:endParaRPr lang="zh-CN" altLang="en-US" sz="1300" dirty="0"/>
                    </a:p>
                  </a:txBody>
                  <a:tcPr marL="67737" marR="67737" marT="33868" marB="3386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dirty="0" smtClean="0"/>
                        <a:t>17.24%</a:t>
                      </a:r>
                      <a:endParaRPr lang="zh-CN" altLang="en-US" sz="1300" dirty="0"/>
                    </a:p>
                  </a:txBody>
                  <a:tcPr marL="67737" marR="67737" marT="33868" marB="33868" anchor="ctr"/>
                </a:tc>
              </a:tr>
              <a:tr h="270947">
                <a:tc vMerge="1">
                  <a:tcPr marL="81947" marR="81947" marT="40974" marB="4097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dirty="0" smtClean="0"/>
                        <a:t>4</a:t>
                      </a:r>
                      <a:endParaRPr lang="zh-CN" altLang="en-US" sz="1300" dirty="0"/>
                    </a:p>
                  </a:txBody>
                  <a:tcPr marL="67737" marR="67737" marT="33868" marB="3386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dirty="0" smtClean="0"/>
                        <a:t>2</a:t>
                      </a:r>
                      <a:endParaRPr lang="zh-CN" altLang="en-US" sz="1300" dirty="0"/>
                    </a:p>
                  </a:txBody>
                  <a:tcPr marL="67737" marR="67737" marT="33868" marB="3386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dirty="0" smtClean="0"/>
                        <a:t>11.76%</a:t>
                      </a:r>
                      <a:endParaRPr lang="zh-CN" altLang="en-US" sz="1300" dirty="0"/>
                    </a:p>
                  </a:txBody>
                  <a:tcPr marL="67737" marR="67737" marT="33868" marB="33868" anchor="ctr"/>
                </a:tc>
              </a:tr>
              <a:tr h="270947">
                <a:tc vMerge="1">
                  <a:tcPr marL="81947" marR="81947" marT="40974" marB="4097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dirty="0" smtClean="0"/>
                        <a:t>5</a:t>
                      </a:r>
                      <a:endParaRPr lang="zh-CN" altLang="en-US" sz="1300" dirty="0"/>
                    </a:p>
                  </a:txBody>
                  <a:tcPr marL="67737" marR="67737" marT="33868" marB="3386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dirty="0" smtClean="0"/>
                        <a:t>4</a:t>
                      </a:r>
                      <a:endParaRPr lang="zh-CN" altLang="en-US" sz="1300" dirty="0"/>
                    </a:p>
                  </a:txBody>
                  <a:tcPr marL="67737" marR="67737" marT="33868" marB="3386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dirty="0" smtClean="0"/>
                        <a:t>12.9%</a:t>
                      </a:r>
                      <a:endParaRPr lang="zh-CN" altLang="en-US" sz="1300" dirty="0"/>
                    </a:p>
                  </a:txBody>
                  <a:tcPr marL="67737" marR="67737" marT="33868" marB="33868" anchor="ctr"/>
                </a:tc>
              </a:tr>
              <a:tr h="270947">
                <a:tc vMerge="1">
                  <a:tcPr marL="81947" marR="81947" marT="40974" marB="4097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300" b="1" dirty="0" smtClean="0"/>
                        <a:t>总</a:t>
                      </a:r>
                      <a:endParaRPr lang="zh-CN" altLang="en-US" sz="1300" b="1" dirty="0"/>
                    </a:p>
                  </a:txBody>
                  <a:tcPr marL="67737" marR="67737" marT="33868" marB="33868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dirty="0" smtClean="0"/>
                        <a:t>25</a:t>
                      </a:r>
                      <a:endParaRPr lang="zh-CN" altLang="en-US" sz="1300" dirty="0"/>
                    </a:p>
                  </a:txBody>
                  <a:tcPr marL="67737" marR="67737" marT="33868" marB="33868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dirty="0" smtClean="0"/>
                        <a:t>13.59%</a:t>
                      </a:r>
                      <a:endParaRPr lang="zh-CN" altLang="en-US" sz="1300" dirty="0"/>
                    </a:p>
                  </a:txBody>
                  <a:tcPr marL="67737" marR="67737" marT="33868" marB="33868" anchor="ctr">
                    <a:solidFill>
                      <a:srgbClr val="92D05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8" name="表格 167"/>
          <p:cNvGraphicFramePr>
            <a:graphicFrameLocks noGrp="1"/>
          </p:cNvGraphicFramePr>
          <p:nvPr/>
        </p:nvGraphicFramePr>
        <p:xfrm>
          <a:off x="3524086" y="1052736"/>
          <a:ext cx="3147179" cy="51479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6795"/>
                <a:gridCol w="745384"/>
                <a:gridCol w="708185"/>
                <a:gridCol w="906815"/>
              </a:tblGrid>
              <a:tr h="27094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300" dirty="0" smtClean="0"/>
                        <a:t>姓名</a:t>
                      </a:r>
                      <a:endParaRPr lang="zh-CN" altLang="en-US" sz="1300" dirty="0"/>
                    </a:p>
                  </a:txBody>
                  <a:tcPr marL="67736" marR="67736" marT="33869" marB="3386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300" dirty="0" smtClean="0"/>
                        <a:t>阶段</a:t>
                      </a:r>
                      <a:endParaRPr lang="zh-CN" altLang="en-US" sz="1300" dirty="0"/>
                    </a:p>
                  </a:txBody>
                  <a:tcPr marL="67736" marR="67736" marT="33869" marB="3386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300" dirty="0" smtClean="0"/>
                        <a:t>工时</a:t>
                      </a:r>
                      <a:endParaRPr lang="zh-CN" altLang="en-US" sz="1300" dirty="0"/>
                    </a:p>
                  </a:txBody>
                  <a:tcPr marL="67736" marR="67736" marT="33869" marB="3386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300" dirty="0" smtClean="0"/>
                        <a:t>占比</a:t>
                      </a:r>
                      <a:endParaRPr lang="zh-CN" altLang="en-US" sz="1300" dirty="0"/>
                    </a:p>
                  </a:txBody>
                  <a:tcPr marL="67736" marR="67736" marT="33869" marB="33869" anchor="ctr"/>
                </a:tc>
              </a:tr>
              <a:tr h="270947">
                <a:tc rowSpan="6">
                  <a:txBody>
                    <a:bodyPr/>
                    <a:lstStyle/>
                    <a:p>
                      <a:pPr algn="ctr"/>
                      <a:r>
                        <a:rPr lang="zh-CN" altLang="en-US" sz="1300" dirty="0" smtClean="0"/>
                        <a:t>牟秋宇</a:t>
                      </a:r>
                      <a:endParaRPr lang="zh-CN" altLang="en-US" sz="1300" dirty="0"/>
                    </a:p>
                  </a:txBody>
                  <a:tcPr marL="67736" marR="67736" marT="33869" marB="3386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dirty="0" smtClean="0"/>
                        <a:t>1</a:t>
                      </a:r>
                      <a:endParaRPr lang="zh-CN" altLang="en-US" sz="1300" dirty="0"/>
                    </a:p>
                  </a:txBody>
                  <a:tcPr marL="67736" marR="67736" marT="33869" marB="3386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dirty="0" smtClean="0"/>
                        <a:t>15</a:t>
                      </a:r>
                      <a:endParaRPr lang="zh-CN" altLang="en-US" sz="1300" dirty="0"/>
                    </a:p>
                  </a:txBody>
                  <a:tcPr marL="67736" marR="67736" marT="33869" marB="3386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dirty="0" smtClean="0"/>
                        <a:t>25.42%</a:t>
                      </a:r>
                      <a:endParaRPr lang="zh-CN" altLang="en-US" sz="1300" dirty="0"/>
                    </a:p>
                  </a:txBody>
                  <a:tcPr marL="67736" marR="67736" marT="33869" marB="33869" anchor="ctr"/>
                </a:tc>
              </a:tr>
              <a:tr h="270947">
                <a:tc vMerge="1"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dirty="0" smtClean="0"/>
                        <a:t>2</a:t>
                      </a:r>
                      <a:endParaRPr lang="zh-CN" altLang="en-US" sz="1300" dirty="0"/>
                    </a:p>
                  </a:txBody>
                  <a:tcPr marL="67736" marR="67736" marT="33869" marB="3386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dirty="0" smtClean="0"/>
                        <a:t>6</a:t>
                      </a:r>
                      <a:endParaRPr lang="zh-CN" altLang="en-US" sz="1300" dirty="0"/>
                    </a:p>
                  </a:txBody>
                  <a:tcPr marL="67736" marR="67736" marT="33869" marB="3386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dirty="0" smtClean="0"/>
                        <a:t>12.5%</a:t>
                      </a:r>
                      <a:endParaRPr lang="zh-CN" altLang="en-US" sz="1300" dirty="0"/>
                    </a:p>
                  </a:txBody>
                  <a:tcPr marL="67736" marR="67736" marT="33869" marB="33869" anchor="ctr"/>
                </a:tc>
              </a:tr>
              <a:tr h="270947">
                <a:tc vMerge="1"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dirty="0" smtClean="0"/>
                        <a:t>3</a:t>
                      </a:r>
                      <a:endParaRPr lang="zh-CN" altLang="en-US" sz="1300" dirty="0"/>
                    </a:p>
                  </a:txBody>
                  <a:tcPr marL="67736" marR="67736" marT="33869" marB="3386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dirty="0" smtClean="0"/>
                        <a:t>4</a:t>
                      </a:r>
                      <a:endParaRPr lang="zh-CN" altLang="en-US" sz="1300" dirty="0"/>
                    </a:p>
                  </a:txBody>
                  <a:tcPr marL="67736" marR="67736" marT="33869" marB="3386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dirty="0" smtClean="0"/>
                        <a:t>13.79%</a:t>
                      </a:r>
                      <a:endParaRPr lang="zh-CN" altLang="en-US" sz="1300" dirty="0"/>
                    </a:p>
                  </a:txBody>
                  <a:tcPr marL="67736" marR="67736" marT="33869" marB="33869" anchor="ctr"/>
                </a:tc>
              </a:tr>
              <a:tr h="270947">
                <a:tc vMerge="1"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dirty="0" smtClean="0"/>
                        <a:t>4</a:t>
                      </a:r>
                      <a:endParaRPr lang="zh-CN" altLang="en-US" sz="1300" dirty="0"/>
                    </a:p>
                  </a:txBody>
                  <a:tcPr marL="67736" marR="67736" marT="33869" marB="3386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dirty="0" smtClean="0"/>
                        <a:t>3</a:t>
                      </a:r>
                      <a:endParaRPr lang="zh-CN" altLang="en-US" sz="1300" dirty="0"/>
                    </a:p>
                  </a:txBody>
                  <a:tcPr marL="67736" marR="67736" marT="33869" marB="3386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dirty="0" smtClean="0"/>
                        <a:t>17.65%</a:t>
                      </a:r>
                      <a:endParaRPr lang="zh-CN" altLang="en-US" sz="1300" dirty="0"/>
                    </a:p>
                  </a:txBody>
                  <a:tcPr marL="67736" marR="67736" marT="33869" marB="33869" anchor="ctr"/>
                </a:tc>
              </a:tr>
              <a:tr h="270947">
                <a:tc vMerge="1"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dirty="0" smtClean="0"/>
                        <a:t>5</a:t>
                      </a:r>
                      <a:endParaRPr lang="zh-CN" altLang="en-US" sz="1300" dirty="0"/>
                    </a:p>
                  </a:txBody>
                  <a:tcPr marL="67736" marR="67736" marT="33869" marB="3386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dirty="0" smtClean="0"/>
                        <a:t>4</a:t>
                      </a:r>
                      <a:endParaRPr lang="zh-CN" altLang="en-US" sz="1300" dirty="0"/>
                    </a:p>
                  </a:txBody>
                  <a:tcPr marL="67736" marR="67736" marT="33869" marB="3386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dirty="0" smtClean="0"/>
                        <a:t>12.9%</a:t>
                      </a:r>
                      <a:endParaRPr lang="zh-CN" altLang="en-US" sz="1300" dirty="0"/>
                    </a:p>
                  </a:txBody>
                  <a:tcPr marL="67736" marR="67736" marT="33869" marB="33869" anchor="ctr"/>
                </a:tc>
              </a:tr>
              <a:tr h="270947">
                <a:tc vMerge="1"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300" b="1" dirty="0" smtClean="0"/>
                        <a:t>总</a:t>
                      </a:r>
                      <a:endParaRPr lang="zh-CN" altLang="en-US" sz="1300" b="1" dirty="0"/>
                    </a:p>
                  </a:txBody>
                  <a:tcPr marL="67736" marR="67736" marT="33869" marB="33869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dirty="0" smtClean="0"/>
                        <a:t>32</a:t>
                      </a:r>
                      <a:endParaRPr lang="zh-CN" altLang="en-US" sz="1300" dirty="0"/>
                    </a:p>
                  </a:txBody>
                  <a:tcPr marL="67736" marR="67736" marT="33869" marB="33869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dirty="0" smtClean="0"/>
                        <a:t>17.39%</a:t>
                      </a:r>
                      <a:endParaRPr lang="zh-CN" altLang="en-US" sz="1300" dirty="0"/>
                    </a:p>
                  </a:txBody>
                  <a:tcPr marL="67736" marR="67736" marT="33869" marB="33869" anchor="ctr">
                    <a:solidFill>
                      <a:srgbClr val="92D050"/>
                    </a:solidFill>
                  </a:tcPr>
                </a:tc>
              </a:tr>
              <a:tr h="270947">
                <a:tc rowSpan="6">
                  <a:txBody>
                    <a:bodyPr/>
                    <a:lstStyle/>
                    <a:p>
                      <a:pPr algn="ctr"/>
                      <a:r>
                        <a:rPr lang="zh-CN" altLang="en-US" sz="1300" dirty="0" smtClean="0"/>
                        <a:t>潘安佶</a:t>
                      </a:r>
                      <a:endParaRPr lang="zh-CN" altLang="en-US" sz="1300" dirty="0"/>
                    </a:p>
                  </a:txBody>
                  <a:tcPr marL="67736" marR="67736" marT="33869" marB="3386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dirty="0" smtClean="0"/>
                        <a:t>1</a:t>
                      </a:r>
                      <a:endParaRPr lang="zh-CN" altLang="en-US" sz="1300" dirty="0"/>
                    </a:p>
                  </a:txBody>
                  <a:tcPr marL="67736" marR="67736" marT="33869" marB="3386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dirty="0" smtClean="0"/>
                        <a:t>7</a:t>
                      </a:r>
                      <a:endParaRPr lang="zh-CN" altLang="en-US" sz="1300" dirty="0"/>
                    </a:p>
                  </a:txBody>
                  <a:tcPr marL="67736" marR="67736" marT="33869" marB="3386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dirty="0" smtClean="0"/>
                        <a:t>11.86%</a:t>
                      </a:r>
                      <a:endParaRPr lang="zh-CN" altLang="en-US" sz="1300" dirty="0"/>
                    </a:p>
                  </a:txBody>
                  <a:tcPr marL="67736" marR="67736" marT="33869" marB="33869" anchor="ctr"/>
                </a:tc>
              </a:tr>
              <a:tr h="270947">
                <a:tc vMerge="1"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dirty="0" smtClean="0"/>
                        <a:t>2</a:t>
                      </a:r>
                      <a:endParaRPr lang="zh-CN" altLang="en-US" sz="1300" dirty="0"/>
                    </a:p>
                  </a:txBody>
                  <a:tcPr marL="67736" marR="67736" marT="33869" marB="3386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dirty="0" smtClean="0"/>
                        <a:t>8</a:t>
                      </a:r>
                      <a:endParaRPr lang="zh-CN" altLang="en-US" sz="1300" dirty="0"/>
                    </a:p>
                  </a:txBody>
                  <a:tcPr marL="67736" marR="67736" marT="33869" marB="3386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dirty="0" smtClean="0"/>
                        <a:t>16.67%</a:t>
                      </a:r>
                      <a:endParaRPr lang="zh-CN" altLang="en-US" sz="1300" dirty="0"/>
                    </a:p>
                  </a:txBody>
                  <a:tcPr marL="67736" marR="67736" marT="33869" marB="33869" anchor="ctr"/>
                </a:tc>
              </a:tr>
              <a:tr h="270947">
                <a:tc vMerge="1"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dirty="0" smtClean="0"/>
                        <a:t>3</a:t>
                      </a:r>
                      <a:endParaRPr lang="zh-CN" altLang="en-US" sz="1300" dirty="0"/>
                    </a:p>
                  </a:txBody>
                  <a:tcPr marL="67736" marR="67736" marT="33869" marB="3386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dirty="0" smtClean="0"/>
                        <a:t>6</a:t>
                      </a:r>
                      <a:endParaRPr lang="zh-CN" altLang="en-US" sz="1300" dirty="0"/>
                    </a:p>
                  </a:txBody>
                  <a:tcPr marL="67736" marR="67736" marT="33869" marB="3386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dirty="0" smtClean="0"/>
                        <a:t>20.69%</a:t>
                      </a:r>
                      <a:endParaRPr lang="zh-CN" altLang="en-US" sz="1300" dirty="0"/>
                    </a:p>
                  </a:txBody>
                  <a:tcPr marL="67736" marR="67736" marT="33869" marB="33869" anchor="ctr"/>
                </a:tc>
              </a:tr>
              <a:tr h="270947">
                <a:tc vMerge="1"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dirty="0" smtClean="0"/>
                        <a:t>4</a:t>
                      </a:r>
                      <a:endParaRPr lang="zh-CN" altLang="en-US" sz="1300" dirty="0"/>
                    </a:p>
                  </a:txBody>
                  <a:tcPr marL="67736" marR="67736" marT="33869" marB="3386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dirty="0" smtClean="0"/>
                        <a:t>4</a:t>
                      </a:r>
                      <a:endParaRPr lang="zh-CN" altLang="en-US" sz="1300" dirty="0"/>
                    </a:p>
                  </a:txBody>
                  <a:tcPr marL="67736" marR="67736" marT="33869" marB="3386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dirty="0" smtClean="0"/>
                        <a:t>23.53%</a:t>
                      </a:r>
                      <a:endParaRPr lang="zh-CN" altLang="en-US" sz="1300" dirty="0"/>
                    </a:p>
                  </a:txBody>
                  <a:tcPr marL="67736" marR="67736" marT="33869" marB="33869" anchor="ctr"/>
                </a:tc>
              </a:tr>
              <a:tr h="270947">
                <a:tc vMerge="1"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dirty="0" smtClean="0"/>
                        <a:t>5</a:t>
                      </a:r>
                      <a:endParaRPr lang="zh-CN" altLang="en-US" sz="1300" dirty="0"/>
                    </a:p>
                  </a:txBody>
                  <a:tcPr marL="67736" marR="67736" marT="33869" marB="3386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dirty="0" smtClean="0"/>
                        <a:t>6</a:t>
                      </a:r>
                      <a:endParaRPr lang="zh-CN" altLang="en-US" sz="1300" dirty="0"/>
                    </a:p>
                  </a:txBody>
                  <a:tcPr marL="67736" marR="67736" marT="33869" marB="3386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dirty="0" smtClean="0"/>
                        <a:t>19.35%</a:t>
                      </a:r>
                      <a:endParaRPr lang="zh-CN" altLang="en-US" sz="1300" dirty="0"/>
                    </a:p>
                  </a:txBody>
                  <a:tcPr marL="67736" marR="67736" marT="33869" marB="33869" anchor="ctr"/>
                </a:tc>
              </a:tr>
              <a:tr h="270947">
                <a:tc vMerge="1"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300" b="1" dirty="0" smtClean="0"/>
                        <a:t>总</a:t>
                      </a:r>
                      <a:endParaRPr lang="zh-CN" altLang="en-US" sz="1300" b="1" dirty="0"/>
                    </a:p>
                  </a:txBody>
                  <a:tcPr marL="67736" marR="67736" marT="33869" marB="33869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dirty="0" smtClean="0"/>
                        <a:t>31</a:t>
                      </a:r>
                      <a:endParaRPr lang="zh-CN" altLang="en-US" sz="1300" dirty="0"/>
                    </a:p>
                  </a:txBody>
                  <a:tcPr marL="67736" marR="67736" marT="33869" marB="33869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dirty="0" smtClean="0"/>
                        <a:t>16.85%</a:t>
                      </a:r>
                      <a:endParaRPr lang="zh-CN" altLang="en-US" sz="1300" dirty="0"/>
                    </a:p>
                  </a:txBody>
                  <a:tcPr marL="67736" marR="67736" marT="33869" marB="33869" anchor="ctr">
                    <a:solidFill>
                      <a:srgbClr val="92D050"/>
                    </a:solidFill>
                  </a:tcPr>
                </a:tc>
              </a:tr>
              <a:tr h="270947">
                <a:tc rowSpan="6">
                  <a:txBody>
                    <a:bodyPr/>
                    <a:lstStyle/>
                    <a:p>
                      <a:pPr algn="ctr"/>
                      <a:r>
                        <a:rPr lang="zh-CN" altLang="en-US" sz="1300" dirty="0" smtClean="0"/>
                        <a:t>王康明</a:t>
                      </a:r>
                      <a:endParaRPr lang="zh-CN" altLang="en-US" sz="1300" dirty="0"/>
                    </a:p>
                  </a:txBody>
                  <a:tcPr marL="67736" marR="67736" marT="33869" marB="3386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dirty="0" smtClean="0"/>
                        <a:t>1</a:t>
                      </a:r>
                      <a:endParaRPr lang="zh-CN" altLang="en-US" sz="1300" dirty="0"/>
                    </a:p>
                  </a:txBody>
                  <a:tcPr marL="67736" marR="67736" marT="33869" marB="3386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dirty="0" smtClean="0"/>
                        <a:t>9</a:t>
                      </a:r>
                      <a:endParaRPr lang="zh-CN" altLang="en-US" sz="1300" dirty="0"/>
                    </a:p>
                  </a:txBody>
                  <a:tcPr marL="67736" marR="67736" marT="33869" marB="3386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dirty="0" smtClean="0"/>
                        <a:t>15.25%</a:t>
                      </a:r>
                      <a:endParaRPr lang="zh-CN" altLang="en-US" sz="1300" dirty="0"/>
                    </a:p>
                  </a:txBody>
                  <a:tcPr marL="67736" marR="67736" marT="33869" marB="33869" anchor="ctr"/>
                </a:tc>
              </a:tr>
              <a:tr h="270947">
                <a:tc vMerge="1">
                  <a:tcPr marL="81947" marR="81947" marT="40974" marB="4097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dirty="0" smtClean="0"/>
                        <a:t>2</a:t>
                      </a:r>
                      <a:endParaRPr lang="zh-CN" altLang="en-US" sz="1300" dirty="0"/>
                    </a:p>
                  </a:txBody>
                  <a:tcPr marL="67736" marR="67736" marT="33869" marB="3386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dirty="0" smtClean="0"/>
                        <a:t>6</a:t>
                      </a:r>
                      <a:endParaRPr lang="zh-CN" altLang="en-US" sz="1300" dirty="0"/>
                    </a:p>
                  </a:txBody>
                  <a:tcPr marL="67736" marR="67736" marT="33869" marB="3386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dirty="0" smtClean="0"/>
                        <a:t>12.5%</a:t>
                      </a:r>
                      <a:endParaRPr lang="zh-CN" altLang="en-US" sz="1300" dirty="0"/>
                    </a:p>
                  </a:txBody>
                  <a:tcPr marL="67736" marR="67736" marT="33869" marB="33869" anchor="ctr"/>
                </a:tc>
              </a:tr>
              <a:tr h="270947">
                <a:tc vMerge="1">
                  <a:tcPr marL="81947" marR="81947" marT="40974" marB="4097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dirty="0" smtClean="0"/>
                        <a:t>3</a:t>
                      </a:r>
                      <a:endParaRPr lang="zh-CN" altLang="en-US" sz="1300" dirty="0"/>
                    </a:p>
                  </a:txBody>
                  <a:tcPr marL="67736" marR="67736" marT="33869" marB="3386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dirty="0" smtClean="0"/>
                        <a:t>6</a:t>
                      </a:r>
                      <a:endParaRPr lang="zh-CN" altLang="en-US" sz="1300" dirty="0"/>
                    </a:p>
                  </a:txBody>
                  <a:tcPr marL="67736" marR="67736" marT="33869" marB="3386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dirty="0" smtClean="0"/>
                        <a:t>20.69%</a:t>
                      </a:r>
                      <a:endParaRPr lang="zh-CN" altLang="en-US" sz="1300" dirty="0"/>
                    </a:p>
                  </a:txBody>
                  <a:tcPr marL="67736" marR="67736" marT="33869" marB="33869" anchor="ctr"/>
                </a:tc>
              </a:tr>
              <a:tr h="270947">
                <a:tc vMerge="1">
                  <a:tcPr marL="81947" marR="81947" marT="40974" marB="4097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dirty="0" smtClean="0"/>
                        <a:t>4</a:t>
                      </a:r>
                      <a:endParaRPr lang="zh-CN" altLang="en-US" sz="1300" dirty="0"/>
                    </a:p>
                  </a:txBody>
                  <a:tcPr marL="67736" marR="67736" marT="33869" marB="3386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dirty="0" smtClean="0"/>
                        <a:t>3</a:t>
                      </a:r>
                      <a:endParaRPr lang="zh-CN" altLang="en-US" sz="1300" dirty="0"/>
                    </a:p>
                  </a:txBody>
                  <a:tcPr marL="67736" marR="67736" marT="33869" marB="3386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dirty="0" smtClean="0"/>
                        <a:t>17.65%</a:t>
                      </a:r>
                      <a:endParaRPr lang="zh-CN" altLang="en-US" sz="1300" dirty="0"/>
                    </a:p>
                  </a:txBody>
                  <a:tcPr marL="67736" marR="67736" marT="33869" marB="33869" anchor="ctr"/>
                </a:tc>
              </a:tr>
              <a:tr h="270947">
                <a:tc vMerge="1">
                  <a:tcPr marL="81947" marR="81947" marT="40974" marB="4097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dirty="0" smtClean="0"/>
                        <a:t>5</a:t>
                      </a:r>
                      <a:endParaRPr lang="zh-CN" altLang="en-US" sz="1300" dirty="0"/>
                    </a:p>
                  </a:txBody>
                  <a:tcPr marL="67736" marR="67736" marT="33869" marB="3386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dirty="0" smtClean="0"/>
                        <a:t>4</a:t>
                      </a:r>
                      <a:endParaRPr lang="zh-CN" altLang="en-US" sz="1300" dirty="0"/>
                    </a:p>
                  </a:txBody>
                  <a:tcPr marL="67736" marR="67736" marT="33869" marB="3386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dirty="0" smtClean="0"/>
                        <a:t>12.9%</a:t>
                      </a:r>
                      <a:endParaRPr lang="zh-CN" altLang="en-US" sz="1300" dirty="0"/>
                    </a:p>
                  </a:txBody>
                  <a:tcPr marL="67736" marR="67736" marT="33869" marB="33869" anchor="ctr"/>
                </a:tc>
              </a:tr>
              <a:tr h="270947">
                <a:tc vMerge="1">
                  <a:tcPr marL="81947" marR="81947" marT="40974" marB="4097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300" b="1" dirty="0" smtClean="0"/>
                        <a:t>总</a:t>
                      </a:r>
                      <a:endParaRPr lang="zh-CN" altLang="en-US" sz="1300" b="1" dirty="0"/>
                    </a:p>
                  </a:txBody>
                  <a:tcPr marL="67736" marR="67736" marT="33869" marB="33869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dirty="0" smtClean="0"/>
                        <a:t>28</a:t>
                      </a:r>
                      <a:endParaRPr lang="zh-CN" altLang="en-US" sz="1300" dirty="0"/>
                    </a:p>
                  </a:txBody>
                  <a:tcPr marL="67736" marR="67736" marT="33869" marB="33869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dirty="0" smtClean="0"/>
                        <a:t>15.22%</a:t>
                      </a:r>
                      <a:endParaRPr lang="zh-CN" altLang="en-US" sz="1300" dirty="0"/>
                    </a:p>
                  </a:txBody>
                  <a:tcPr marL="67736" marR="67736" marT="33869" marB="33869" anchor="ctr">
                    <a:solidFill>
                      <a:srgbClr val="92D05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9" name="表格 168"/>
          <p:cNvGraphicFramePr>
            <a:graphicFrameLocks noGrp="1"/>
          </p:cNvGraphicFramePr>
          <p:nvPr/>
        </p:nvGraphicFramePr>
        <p:xfrm>
          <a:off x="6671270" y="1052736"/>
          <a:ext cx="3147179" cy="51479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6795"/>
                <a:gridCol w="745384"/>
                <a:gridCol w="708185"/>
                <a:gridCol w="906815"/>
              </a:tblGrid>
              <a:tr h="27094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300" dirty="0" smtClean="0"/>
                        <a:t>姓名</a:t>
                      </a:r>
                      <a:endParaRPr lang="zh-CN" altLang="en-US" sz="1300" dirty="0"/>
                    </a:p>
                  </a:txBody>
                  <a:tcPr marL="67736" marR="67736" marT="33869" marB="3386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300" dirty="0" smtClean="0"/>
                        <a:t>阶段</a:t>
                      </a:r>
                      <a:endParaRPr lang="zh-CN" altLang="en-US" sz="1300" dirty="0"/>
                    </a:p>
                  </a:txBody>
                  <a:tcPr marL="67736" marR="67736" marT="33869" marB="3386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300" dirty="0" smtClean="0"/>
                        <a:t>工时</a:t>
                      </a:r>
                      <a:endParaRPr lang="zh-CN" altLang="en-US" sz="1300" dirty="0"/>
                    </a:p>
                  </a:txBody>
                  <a:tcPr marL="67736" marR="67736" marT="33869" marB="3386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300" dirty="0" smtClean="0"/>
                        <a:t>占比</a:t>
                      </a:r>
                      <a:endParaRPr lang="zh-CN" altLang="en-US" sz="1300" dirty="0"/>
                    </a:p>
                  </a:txBody>
                  <a:tcPr marL="67736" marR="67736" marT="33869" marB="33869" anchor="ctr"/>
                </a:tc>
              </a:tr>
              <a:tr h="270947">
                <a:tc rowSpan="6">
                  <a:txBody>
                    <a:bodyPr/>
                    <a:lstStyle/>
                    <a:p>
                      <a:pPr algn="ctr"/>
                      <a:r>
                        <a:rPr lang="zh-CN" altLang="en-US" sz="1300" dirty="0" smtClean="0"/>
                        <a:t>张祥国</a:t>
                      </a:r>
                      <a:endParaRPr lang="zh-CN" altLang="en-US" sz="1300" dirty="0"/>
                    </a:p>
                  </a:txBody>
                  <a:tcPr marL="67736" marR="67736" marT="33869" marB="3386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dirty="0" smtClean="0"/>
                        <a:t>1</a:t>
                      </a:r>
                      <a:endParaRPr lang="zh-CN" altLang="en-US" sz="1300" dirty="0"/>
                    </a:p>
                  </a:txBody>
                  <a:tcPr marL="67736" marR="67736" marT="33869" marB="3386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dirty="0" smtClean="0"/>
                        <a:t>7</a:t>
                      </a:r>
                      <a:endParaRPr lang="zh-CN" altLang="en-US" sz="1300" dirty="0"/>
                    </a:p>
                  </a:txBody>
                  <a:tcPr marL="67736" marR="67736" marT="33869" marB="3386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dirty="0" smtClean="0"/>
                        <a:t>11.86%</a:t>
                      </a:r>
                      <a:endParaRPr lang="zh-CN" altLang="en-US" sz="1300" dirty="0"/>
                    </a:p>
                  </a:txBody>
                  <a:tcPr marL="67736" marR="67736" marT="33869" marB="33869" anchor="ctr"/>
                </a:tc>
              </a:tr>
              <a:tr h="270947">
                <a:tc vMerge="1"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dirty="0" smtClean="0"/>
                        <a:t>2</a:t>
                      </a:r>
                      <a:endParaRPr lang="zh-CN" altLang="en-US" sz="1300" dirty="0"/>
                    </a:p>
                  </a:txBody>
                  <a:tcPr marL="67736" marR="67736" marT="33869" marB="3386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dirty="0" smtClean="0"/>
                        <a:t>7</a:t>
                      </a:r>
                      <a:endParaRPr lang="zh-CN" altLang="en-US" sz="1300" dirty="0"/>
                    </a:p>
                  </a:txBody>
                  <a:tcPr marL="67736" marR="67736" marT="33869" marB="3386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dirty="0" smtClean="0"/>
                        <a:t>14.58%</a:t>
                      </a:r>
                      <a:endParaRPr lang="zh-CN" altLang="en-US" sz="1300" dirty="0"/>
                    </a:p>
                  </a:txBody>
                  <a:tcPr marL="67736" marR="67736" marT="33869" marB="33869" anchor="ctr"/>
                </a:tc>
              </a:tr>
              <a:tr h="270947">
                <a:tc vMerge="1"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dirty="0" smtClean="0"/>
                        <a:t>3</a:t>
                      </a:r>
                      <a:endParaRPr lang="zh-CN" altLang="en-US" sz="1300" dirty="0"/>
                    </a:p>
                  </a:txBody>
                  <a:tcPr marL="67736" marR="67736" marT="33869" marB="3386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dirty="0" smtClean="0"/>
                        <a:t>2</a:t>
                      </a:r>
                      <a:endParaRPr lang="zh-CN" altLang="en-US" sz="1300" dirty="0"/>
                    </a:p>
                  </a:txBody>
                  <a:tcPr marL="67736" marR="67736" marT="33869" marB="3386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dirty="0" smtClean="0"/>
                        <a:t>6.7%</a:t>
                      </a:r>
                      <a:endParaRPr lang="zh-CN" altLang="en-US" sz="1300" dirty="0"/>
                    </a:p>
                  </a:txBody>
                  <a:tcPr marL="67736" marR="67736" marT="33869" marB="33869" anchor="ctr"/>
                </a:tc>
              </a:tr>
              <a:tr h="270947">
                <a:tc vMerge="1"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dirty="0" smtClean="0"/>
                        <a:t>4</a:t>
                      </a:r>
                      <a:endParaRPr lang="zh-CN" altLang="en-US" sz="1300" dirty="0"/>
                    </a:p>
                  </a:txBody>
                  <a:tcPr marL="67736" marR="67736" marT="33869" marB="3386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dirty="0" smtClean="0"/>
                        <a:t>3</a:t>
                      </a:r>
                      <a:endParaRPr lang="zh-CN" altLang="en-US" sz="1300" dirty="0"/>
                    </a:p>
                  </a:txBody>
                  <a:tcPr marL="67736" marR="67736" marT="33869" marB="3386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dirty="0" smtClean="0"/>
                        <a:t>17.65%</a:t>
                      </a:r>
                      <a:endParaRPr lang="zh-CN" altLang="en-US" sz="1300" dirty="0"/>
                    </a:p>
                  </a:txBody>
                  <a:tcPr marL="67736" marR="67736" marT="33869" marB="33869" anchor="ctr"/>
                </a:tc>
              </a:tr>
              <a:tr h="270947">
                <a:tc vMerge="1"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dirty="0" smtClean="0"/>
                        <a:t>5</a:t>
                      </a:r>
                      <a:endParaRPr lang="zh-CN" altLang="en-US" sz="1300" dirty="0"/>
                    </a:p>
                  </a:txBody>
                  <a:tcPr marL="67736" marR="67736" marT="33869" marB="3386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dirty="0" smtClean="0"/>
                        <a:t>4</a:t>
                      </a:r>
                      <a:endParaRPr lang="zh-CN" altLang="en-US" sz="1300" dirty="0"/>
                    </a:p>
                  </a:txBody>
                  <a:tcPr marL="67736" marR="67736" marT="33869" marB="3386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dirty="0" smtClean="0"/>
                        <a:t>12.9%</a:t>
                      </a:r>
                      <a:endParaRPr lang="zh-CN" altLang="en-US" sz="1300" dirty="0"/>
                    </a:p>
                  </a:txBody>
                  <a:tcPr marL="67736" marR="67736" marT="33869" marB="33869" anchor="ctr"/>
                </a:tc>
              </a:tr>
              <a:tr h="270947">
                <a:tc vMerge="1"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300" b="1" dirty="0" smtClean="0"/>
                        <a:t>总</a:t>
                      </a:r>
                      <a:endParaRPr lang="zh-CN" altLang="en-US" sz="1300" b="1" dirty="0"/>
                    </a:p>
                  </a:txBody>
                  <a:tcPr marL="67736" marR="67736" marT="33869" marB="33869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dirty="0" smtClean="0"/>
                        <a:t>23</a:t>
                      </a:r>
                      <a:endParaRPr lang="zh-CN" altLang="en-US" sz="1300" dirty="0"/>
                    </a:p>
                  </a:txBody>
                  <a:tcPr marL="67736" marR="67736" marT="33869" marB="33869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dirty="0" smtClean="0"/>
                        <a:t>12.5%</a:t>
                      </a:r>
                      <a:endParaRPr lang="zh-CN" altLang="en-US" sz="1300" dirty="0"/>
                    </a:p>
                  </a:txBody>
                  <a:tcPr marL="67736" marR="67736" marT="33869" marB="33869" anchor="ctr">
                    <a:solidFill>
                      <a:srgbClr val="92D050"/>
                    </a:solidFill>
                  </a:tcPr>
                </a:tc>
              </a:tr>
              <a:tr h="270947">
                <a:tc rowSpan="6">
                  <a:txBody>
                    <a:bodyPr/>
                    <a:lstStyle/>
                    <a:p>
                      <a:pPr algn="ctr"/>
                      <a:endParaRPr lang="zh-CN" altLang="en-US" sz="1300" dirty="0"/>
                    </a:p>
                  </a:txBody>
                  <a:tcPr marL="67736" marR="67736" marT="33869" marB="3386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dirty="0" smtClean="0"/>
                        <a:t>1</a:t>
                      </a:r>
                      <a:endParaRPr lang="zh-CN" altLang="en-US" sz="1300" dirty="0"/>
                    </a:p>
                  </a:txBody>
                  <a:tcPr marL="67736" marR="67736" marT="33869" marB="33869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300" dirty="0"/>
                    </a:p>
                  </a:txBody>
                  <a:tcPr marL="67736" marR="67736" marT="33869" marB="33869"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300" dirty="0"/>
                    </a:p>
                  </a:txBody>
                  <a:tcPr marL="67736" marR="67736" marT="33869" marB="33869" anchor="ctr"/>
                </a:tc>
              </a:tr>
              <a:tr h="270947">
                <a:tc vMerge="1"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dirty="0" smtClean="0"/>
                        <a:t>2</a:t>
                      </a:r>
                      <a:endParaRPr lang="zh-CN" altLang="en-US" sz="1300" dirty="0"/>
                    </a:p>
                  </a:txBody>
                  <a:tcPr marL="67736" marR="67736" marT="33869" marB="33869"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300" dirty="0"/>
                    </a:p>
                  </a:txBody>
                  <a:tcPr marL="67736" marR="67736" marT="33869" marB="33869"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300" dirty="0"/>
                    </a:p>
                  </a:txBody>
                  <a:tcPr marL="67736" marR="67736" marT="33869" marB="33869" anchor="ctr"/>
                </a:tc>
              </a:tr>
              <a:tr h="270947">
                <a:tc vMerge="1"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dirty="0" smtClean="0"/>
                        <a:t>3</a:t>
                      </a:r>
                      <a:endParaRPr lang="zh-CN" altLang="en-US" sz="1300" dirty="0"/>
                    </a:p>
                  </a:txBody>
                  <a:tcPr marL="67736" marR="67736" marT="33869" marB="33869"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300" dirty="0"/>
                    </a:p>
                  </a:txBody>
                  <a:tcPr marL="67736" marR="67736" marT="33869" marB="33869"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300" dirty="0"/>
                    </a:p>
                  </a:txBody>
                  <a:tcPr marL="67736" marR="67736" marT="33869" marB="33869" anchor="ctr"/>
                </a:tc>
              </a:tr>
              <a:tr h="270947">
                <a:tc vMerge="1"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dirty="0" smtClean="0"/>
                        <a:t>4</a:t>
                      </a:r>
                      <a:endParaRPr lang="zh-CN" altLang="en-US" sz="1300" dirty="0"/>
                    </a:p>
                  </a:txBody>
                  <a:tcPr marL="67736" marR="67736" marT="33869" marB="33869"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300" dirty="0"/>
                    </a:p>
                  </a:txBody>
                  <a:tcPr marL="67736" marR="67736" marT="33869" marB="33869"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300" dirty="0"/>
                    </a:p>
                  </a:txBody>
                  <a:tcPr marL="67736" marR="67736" marT="33869" marB="33869" anchor="ctr"/>
                </a:tc>
              </a:tr>
              <a:tr h="270947">
                <a:tc vMerge="1"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dirty="0" smtClean="0"/>
                        <a:t>5</a:t>
                      </a:r>
                      <a:endParaRPr lang="zh-CN" altLang="en-US" sz="1300" dirty="0"/>
                    </a:p>
                  </a:txBody>
                  <a:tcPr marL="67736" marR="67736" marT="33869" marB="33869"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300" dirty="0"/>
                    </a:p>
                  </a:txBody>
                  <a:tcPr marL="67736" marR="67736" marT="33869" marB="33869"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300" dirty="0"/>
                    </a:p>
                  </a:txBody>
                  <a:tcPr marL="67736" marR="67736" marT="33869" marB="33869" anchor="ctr"/>
                </a:tc>
              </a:tr>
              <a:tr h="270947">
                <a:tc vMerge="1"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300" b="1" dirty="0" smtClean="0"/>
                        <a:t>总</a:t>
                      </a:r>
                      <a:endParaRPr lang="zh-CN" altLang="en-US" sz="1300" b="1" dirty="0"/>
                    </a:p>
                  </a:txBody>
                  <a:tcPr marL="67736" marR="67736" marT="33869" marB="33869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300" dirty="0"/>
                    </a:p>
                  </a:txBody>
                  <a:tcPr marL="67736" marR="67736" marT="33869" marB="33869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300" dirty="0"/>
                    </a:p>
                  </a:txBody>
                  <a:tcPr marL="67736" marR="67736" marT="33869" marB="33869" anchor="ctr">
                    <a:solidFill>
                      <a:srgbClr val="92D050"/>
                    </a:solidFill>
                  </a:tcPr>
                </a:tc>
              </a:tr>
              <a:tr h="270947">
                <a:tc rowSpan="6">
                  <a:txBody>
                    <a:bodyPr/>
                    <a:lstStyle/>
                    <a:p>
                      <a:pPr algn="ctr"/>
                      <a:endParaRPr lang="zh-CN" altLang="en-US" sz="1300" dirty="0"/>
                    </a:p>
                  </a:txBody>
                  <a:tcPr marL="67736" marR="67736" marT="33869" marB="3386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dirty="0" smtClean="0"/>
                        <a:t>1</a:t>
                      </a:r>
                      <a:endParaRPr lang="zh-CN" altLang="en-US" sz="1300" dirty="0"/>
                    </a:p>
                  </a:txBody>
                  <a:tcPr marL="67736" marR="67736" marT="33869" marB="33869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300" dirty="0"/>
                    </a:p>
                  </a:txBody>
                  <a:tcPr marL="67736" marR="67736" marT="33869" marB="33869"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300" dirty="0"/>
                    </a:p>
                  </a:txBody>
                  <a:tcPr marL="67736" marR="67736" marT="33869" marB="33869" anchor="ctr"/>
                </a:tc>
              </a:tr>
              <a:tr h="270947">
                <a:tc vMerge="1">
                  <a:tcPr marL="81947" marR="81947" marT="40974" marB="4097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dirty="0" smtClean="0"/>
                        <a:t>2</a:t>
                      </a:r>
                      <a:endParaRPr lang="zh-CN" altLang="en-US" sz="1300" dirty="0"/>
                    </a:p>
                  </a:txBody>
                  <a:tcPr marL="67736" marR="67736" marT="33869" marB="33869"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300" dirty="0"/>
                    </a:p>
                  </a:txBody>
                  <a:tcPr marL="67736" marR="67736" marT="33869" marB="33869"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300" dirty="0"/>
                    </a:p>
                  </a:txBody>
                  <a:tcPr marL="67736" marR="67736" marT="33869" marB="33869" anchor="ctr"/>
                </a:tc>
              </a:tr>
              <a:tr h="270947">
                <a:tc vMerge="1">
                  <a:tcPr marL="81947" marR="81947" marT="40974" marB="4097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dirty="0" smtClean="0"/>
                        <a:t>3</a:t>
                      </a:r>
                      <a:endParaRPr lang="zh-CN" altLang="en-US" sz="1300" dirty="0"/>
                    </a:p>
                  </a:txBody>
                  <a:tcPr marL="67736" marR="67736" marT="33869" marB="33869"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300" dirty="0"/>
                    </a:p>
                  </a:txBody>
                  <a:tcPr marL="67736" marR="67736" marT="33869" marB="33869"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300" dirty="0"/>
                    </a:p>
                  </a:txBody>
                  <a:tcPr marL="67736" marR="67736" marT="33869" marB="33869" anchor="ctr"/>
                </a:tc>
              </a:tr>
              <a:tr h="270947">
                <a:tc vMerge="1">
                  <a:tcPr marL="81947" marR="81947" marT="40974" marB="4097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dirty="0" smtClean="0"/>
                        <a:t>4</a:t>
                      </a:r>
                      <a:endParaRPr lang="zh-CN" altLang="en-US" sz="1300" dirty="0"/>
                    </a:p>
                  </a:txBody>
                  <a:tcPr marL="67736" marR="67736" marT="33869" marB="33869"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300" dirty="0"/>
                    </a:p>
                  </a:txBody>
                  <a:tcPr marL="67736" marR="67736" marT="33869" marB="33869"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300" dirty="0"/>
                    </a:p>
                  </a:txBody>
                  <a:tcPr marL="67736" marR="67736" marT="33869" marB="33869" anchor="ctr"/>
                </a:tc>
              </a:tr>
              <a:tr h="270947">
                <a:tc vMerge="1">
                  <a:tcPr marL="81947" marR="81947" marT="40974" marB="4097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dirty="0" smtClean="0"/>
                        <a:t>5</a:t>
                      </a:r>
                      <a:endParaRPr lang="zh-CN" altLang="en-US" sz="1300" dirty="0"/>
                    </a:p>
                  </a:txBody>
                  <a:tcPr marL="67736" marR="67736" marT="33869" marB="33869"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300" dirty="0"/>
                    </a:p>
                  </a:txBody>
                  <a:tcPr marL="67736" marR="67736" marT="33869" marB="33869"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300" dirty="0"/>
                    </a:p>
                  </a:txBody>
                  <a:tcPr marL="67736" marR="67736" marT="33869" marB="33869" anchor="ctr"/>
                </a:tc>
              </a:tr>
              <a:tr h="270947">
                <a:tc vMerge="1">
                  <a:tcPr marL="81947" marR="81947" marT="40974" marB="4097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300" b="1" dirty="0" smtClean="0"/>
                        <a:t>总</a:t>
                      </a:r>
                      <a:endParaRPr lang="zh-CN" altLang="en-US" sz="1300" b="1" dirty="0"/>
                    </a:p>
                  </a:txBody>
                  <a:tcPr marL="67736" marR="67736" marT="33869" marB="33869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300" dirty="0"/>
                    </a:p>
                  </a:txBody>
                  <a:tcPr marL="67736" marR="67736" marT="33869" marB="33869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300" dirty="0"/>
                    </a:p>
                  </a:txBody>
                  <a:tcPr marL="67736" marR="67736" marT="33869" marB="33869" anchor="ctr">
                    <a:solidFill>
                      <a:srgbClr val="92D050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 spd="slow">
    <p:cover/>
  </p:transition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5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5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17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40000"/>
                                      </p:iterate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" dur="25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25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25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25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4" grpId="0" bldLvl="0" animBg="1"/>
          <p:bldP spid="85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17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40000"/>
                                      </p:iterate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" dur="25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25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25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25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4" grpId="0" bldLvl="0" animBg="1"/>
          <p:bldP spid="85" grpId="0"/>
        </p:bldLst>
      </p:timing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3" name="直接连接符 82"/>
          <p:cNvCxnSpPr/>
          <p:nvPr/>
        </p:nvCxnSpPr>
        <p:spPr>
          <a:xfrm>
            <a:off x="0" y="404664"/>
            <a:ext cx="12190413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流程图: 离页连接符 83"/>
          <p:cNvSpPr/>
          <p:nvPr/>
        </p:nvSpPr>
        <p:spPr>
          <a:xfrm>
            <a:off x="9983638" y="332656"/>
            <a:ext cx="1584176" cy="1080120"/>
          </a:xfrm>
          <a:prstGeom prst="flowChartOffpageConnector">
            <a:avLst/>
          </a:prstGeom>
          <a:solidFill>
            <a:srgbClr val="4144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TextBox 84"/>
          <p:cNvSpPr txBox="1"/>
          <p:nvPr/>
        </p:nvSpPr>
        <p:spPr>
          <a:xfrm>
            <a:off x="9913950" y="476672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个人贡献统计</a:t>
            </a:r>
            <a:endParaRPr lang="en-US" altLang="zh-CN" sz="20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8" name="图表 7"/>
          <p:cNvGraphicFramePr/>
          <p:nvPr/>
        </p:nvGraphicFramePr>
        <p:xfrm>
          <a:off x="334566" y="1196752"/>
          <a:ext cx="7416824" cy="48434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9" name="文本框 8"/>
          <p:cNvSpPr txBox="1"/>
          <p:nvPr/>
        </p:nvSpPr>
        <p:spPr>
          <a:xfrm>
            <a:off x="7751390" y="5661248"/>
            <a:ext cx="4032448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在需求评审和复评审阶段成员贡献值差异较大，前期和后期较为均衡。</a:t>
            </a:r>
            <a:endPara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4" name="图表 3"/>
          <p:cNvGraphicFramePr/>
          <p:nvPr/>
        </p:nvGraphicFramePr>
        <p:xfrm>
          <a:off x="7103318" y="1757513"/>
          <a:ext cx="5215599" cy="35076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  <p:transition spd="slow">
    <p:cover/>
  </p:transition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5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5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17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40000"/>
                                      </p:iterate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" dur="25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25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25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25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4" grpId="0" bldLvl="0" animBg="1"/>
          <p:bldP spid="85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17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40000"/>
                                      </p:iterate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" dur="25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25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25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25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4" grpId="0" bldLvl="0" animBg="1"/>
          <p:bldP spid="85" grpId="0"/>
        </p:bldLst>
      </p:timing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0" y="404664"/>
            <a:ext cx="12190413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流程图: 离页连接符 5"/>
          <p:cNvSpPr/>
          <p:nvPr/>
        </p:nvSpPr>
        <p:spPr>
          <a:xfrm>
            <a:off x="9983638" y="332656"/>
            <a:ext cx="1584176" cy="1080120"/>
          </a:xfrm>
          <a:prstGeom prst="flowChartOffpageConnector">
            <a:avLst/>
          </a:prstGeom>
          <a:solidFill>
            <a:srgbClr val="4144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TextBox 6"/>
          <p:cNvSpPr txBox="1"/>
          <p:nvPr/>
        </p:nvSpPr>
        <p:spPr>
          <a:xfrm>
            <a:off x="9913951" y="508610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阶段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成果统计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1396978" y="182675"/>
          <a:ext cx="7200800" cy="66534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0160"/>
                <a:gridCol w="2162919"/>
                <a:gridCol w="1509489"/>
                <a:gridCol w="936104"/>
                <a:gridCol w="1152128"/>
              </a:tblGrid>
              <a:tr h="26923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300" dirty="0" smtClean="0"/>
                        <a:t>阶段</a:t>
                      </a:r>
                      <a:endParaRPr lang="zh-CN" altLang="en-US" sz="1300" dirty="0"/>
                    </a:p>
                  </a:txBody>
                  <a:tcPr marL="66387" marR="66387" marT="33193" marB="3319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300" dirty="0" smtClean="0"/>
                        <a:t>成品产出</a:t>
                      </a:r>
                      <a:endParaRPr lang="zh-CN" altLang="en-US" sz="1300" dirty="0"/>
                    </a:p>
                  </a:txBody>
                  <a:tcPr marL="66387" marR="66387" marT="33193" marB="3319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300" dirty="0" smtClean="0"/>
                        <a:t>成果类型</a:t>
                      </a:r>
                      <a:endParaRPr lang="zh-CN" altLang="en-US" sz="1300" dirty="0"/>
                    </a:p>
                  </a:txBody>
                  <a:tcPr marL="66387" marR="66387" marT="33193" marB="3319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300" dirty="0" smtClean="0"/>
                        <a:t>成果量</a:t>
                      </a:r>
                      <a:endParaRPr lang="zh-CN" altLang="en-US" sz="1300" dirty="0"/>
                    </a:p>
                  </a:txBody>
                  <a:tcPr marL="66387" marR="66387" marT="33193" marB="3319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300" dirty="0" smtClean="0"/>
                        <a:t>版本数量</a:t>
                      </a:r>
                      <a:endParaRPr lang="zh-CN" altLang="en-US" sz="1300" dirty="0"/>
                    </a:p>
                  </a:txBody>
                  <a:tcPr marL="66387" marR="66387" marT="33193" marB="33193"/>
                </a:tc>
              </a:tr>
              <a:tr h="269235">
                <a:tc rowSpan="3">
                  <a:txBody>
                    <a:bodyPr/>
                    <a:lstStyle/>
                    <a:p>
                      <a:pPr algn="ctr"/>
                      <a:r>
                        <a:rPr lang="zh-CN" altLang="en-US" sz="1300" dirty="0" smtClean="0"/>
                        <a:t>项目准备</a:t>
                      </a:r>
                      <a:endParaRPr lang="zh-CN" altLang="en-US" sz="1300" dirty="0"/>
                    </a:p>
                  </a:txBody>
                  <a:tcPr marL="66387" marR="66387" marT="33193" marB="33193"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sz="1300" dirty="0" smtClean="0"/>
                        <a:t>《G</a:t>
                      </a:r>
                      <a:r>
                        <a:rPr lang="zh-CN" altLang="en-US" sz="1300" dirty="0" smtClean="0"/>
                        <a:t>组</a:t>
                      </a:r>
                      <a:r>
                        <a:rPr lang="en-US" altLang="zh-CN" sz="1300" dirty="0" smtClean="0"/>
                        <a:t>-</a:t>
                      </a:r>
                      <a:r>
                        <a:rPr lang="zh-CN" altLang="en-US" sz="1300" dirty="0" smtClean="0"/>
                        <a:t>项目计划书</a:t>
                      </a:r>
                      <a:r>
                        <a:rPr lang="en-US" altLang="zh-CN" sz="1300" dirty="0" smtClean="0"/>
                        <a:t>》</a:t>
                      </a:r>
                      <a:endParaRPr lang="zh-CN" altLang="en-US" sz="1300" dirty="0"/>
                    </a:p>
                  </a:txBody>
                  <a:tcPr marL="66387" marR="66387" marT="33193" marB="3319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300" dirty="0" smtClean="0"/>
                        <a:t>文字</a:t>
                      </a:r>
                      <a:endParaRPr lang="zh-CN" altLang="en-US" sz="1300" dirty="0"/>
                    </a:p>
                  </a:txBody>
                  <a:tcPr marL="66387" marR="66387" marT="33193" marB="3319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dirty="0" smtClean="0"/>
                        <a:t>4368</a:t>
                      </a:r>
                      <a:r>
                        <a:rPr lang="zh-CN" altLang="en-US" sz="1300" dirty="0" smtClean="0"/>
                        <a:t>字</a:t>
                      </a:r>
                      <a:endParaRPr lang="zh-CN" altLang="en-US" sz="1300" dirty="0"/>
                    </a:p>
                  </a:txBody>
                  <a:tcPr marL="66387" marR="66387" marT="33193" marB="33193"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sz="1300" dirty="0" smtClean="0"/>
                        <a:t>2</a:t>
                      </a:r>
                      <a:endParaRPr lang="zh-CN" altLang="en-US" sz="1300" dirty="0"/>
                    </a:p>
                  </a:txBody>
                  <a:tcPr marL="66387" marR="66387" marT="33193" marB="33193" anchor="ctr"/>
                </a:tc>
              </a:tr>
              <a:tr h="269235">
                <a:tc vMerge="1">
                  <a:tcPr/>
                </a:tc>
                <a:tc vMerge="1"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300" dirty="0" smtClean="0"/>
                        <a:t>图表</a:t>
                      </a:r>
                      <a:endParaRPr lang="zh-CN" altLang="en-US" sz="1300" dirty="0"/>
                    </a:p>
                  </a:txBody>
                  <a:tcPr marL="66387" marR="66387" marT="33193" marB="3319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dirty="0" smtClean="0"/>
                        <a:t>4</a:t>
                      </a:r>
                      <a:r>
                        <a:rPr lang="zh-CN" altLang="en-US" sz="1300" dirty="0" smtClean="0"/>
                        <a:t>张</a:t>
                      </a:r>
                      <a:endParaRPr lang="zh-CN" altLang="en-US" sz="1300" dirty="0"/>
                    </a:p>
                  </a:txBody>
                  <a:tcPr marL="66387" marR="66387" marT="33193" marB="33193" anchor="ctr"/>
                </a:tc>
                <a:tc vMerge="1">
                  <a:tcPr marL="66387" marR="66387" marT="33193" marB="33193" anchor="ctr"/>
                </a:tc>
              </a:tr>
              <a:tr h="464706">
                <a:tc vMerge="1"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dirty="0" smtClean="0"/>
                        <a:t>《G</a:t>
                      </a:r>
                      <a:r>
                        <a:rPr lang="zh-CN" altLang="en-US" sz="1300" dirty="0" smtClean="0"/>
                        <a:t>组</a:t>
                      </a:r>
                      <a:r>
                        <a:rPr lang="en-US" altLang="zh-CN" sz="1300" dirty="0" smtClean="0"/>
                        <a:t>-</a:t>
                      </a:r>
                      <a:r>
                        <a:rPr lang="zh-CN" altLang="en-US" sz="1300" dirty="0" smtClean="0"/>
                        <a:t>项目进度表</a:t>
                      </a:r>
                      <a:r>
                        <a:rPr lang="en-US" altLang="zh-CN" sz="1300" dirty="0" smtClean="0"/>
                        <a:t>》</a:t>
                      </a:r>
                      <a:endParaRPr lang="zh-CN" altLang="en-US" sz="1300" dirty="0"/>
                    </a:p>
                  </a:txBody>
                  <a:tcPr marL="66387" marR="66387" marT="33193" marB="3319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300" dirty="0" smtClean="0"/>
                        <a:t>文档</a:t>
                      </a:r>
                      <a:endParaRPr lang="zh-CN" altLang="en-US" sz="1300" dirty="0"/>
                    </a:p>
                  </a:txBody>
                  <a:tcPr marL="66387" marR="66387" marT="33193" marB="3319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dirty="0" smtClean="0"/>
                        <a:t>1</a:t>
                      </a:r>
                      <a:r>
                        <a:rPr lang="zh-CN" altLang="en-US" sz="1300" dirty="0" smtClean="0"/>
                        <a:t>份</a:t>
                      </a:r>
                      <a:endParaRPr lang="zh-CN" altLang="en-US" sz="1300" dirty="0"/>
                    </a:p>
                  </a:txBody>
                  <a:tcPr marL="66387" marR="66387" marT="33193" marB="3319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dirty="0" smtClean="0"/>
                        <a:t>3</a:t>
                      </a:r>
                      <a:endParaRPr lang="zh-CN" altLang="en-US" sz="1300" dirty="0"/>
                    </a:p>
                  </a:txBody>
                  <a:tcPr marL="66387" marR="66387" marT="33193" marB="33193" anchor="ctr"/>
                </a:tc>
              </a:tr>
              <a:tr h="464706">
                <a:tc rowSpan="2">
                  <a:txBody>
                    <a:bodyPr/>
                    <a:lstStyle/>
                    <a:p>
                      <a:pPr algn="ctr"/>
                      <a:r>
                        <a:rPr lang="zh-CN" altLang="en-US" sz="1300" dirty="0" smtClean="0"/>
                        <a:t>需求分析</a:t>
                      </a:r>
                      <a:endParaRPr lang="zh-CN" altLang="en-US" sz="1300" dirty="0"/>
                    </a:p>
                  </a:txBody>
                  <a:tcPr marL="66387" marR="66387" marT="33193" marB="33193"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sz="1300" dirty="0" smtClean="0"/>
                        <a:t>《G</a:t>
                      </a:r>
                      <a:r>
                        <a:rPr lang="zh-CN" altLang="en-US" sz="1300" dirty="0" smtClean="0"/>
                        <a:t>组</a:t>
                      </a:r>
                      <a:r>
                        <a:rPr lang="en-US" altLang="zh-CN" sz="1300" dirty="0" smtClean="0"/>
                        <a:t>-</a:t>
                      </a:r>
                      <a:r>
                        <a:rPr lang="zh-CN" altLang="en-US" sz="1300" dirty="0" smtClean="0"/>
                        <a:t>需求规格说明书</a:t>
                      </a:r>
                      <a:r>
                        <a:rPr lang="en-US" altLang="zh-CN" sz="1300" dirty="0" smtClean="0"/>
                        <a:t>》</a:t>
                      </a:r>
                      <a:endParaRPr lang="zh-CN" altLang="en-US" sz="1300" dirty="0"/>
                    </a:p>
                  </a:txBody>
                  <a:tcPr marL="66387" marR="66387" marT="33193" marB="3319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300" dirty="0" smtClean="0"/>
                        <a:t>文字</a:t>
                      </a:r>
                      <a:endParaRPr lang="zh-CN" altLang="en-US" sz="1300" dirty="0"/>
                    </a:p>
                  </a:txBody>
                  <a:tcPr marL="66387" marR="66387" marT="33193" marB="3319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dirty="0" smtClean="0"/>
                        <a:t>11638</a:t>
                      </a:r>
                      <a:r>
                        <a:rPr lang="zh-CN" altLang="en-US" sz="1300" dirty="0" smtClean="0"/>
                        <a:t>字</a:t>
                      </a:r>
                      <a:endParaRPr lang="zh-CN" altLang="en-US" sz="1300" dirty="0"/>
                    </a:p>
                  </a:txBody>
                  <a:tcPr marL="66387" marR="66387" marT="33193" marB="33193"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sz="1300" dirty="0" smtClean="0"/>
                        <a:t>8</a:t>
                      </a:r>
                      <a:endParaRPr lang="zh-CN" altLang="en-US" sz="1300" dirty="0"/>
                    </a:p>
                  </a:txBody>
                  <a:tcPr marL="66387" marR="66387" marT="33193" marB="33193" anchor="ctr"/>
                </a:tc>
              </a:tr>
              <a:tr h="269235">
                <a:tc vMerge="1">
                  <a:tcPr marL="66387" marR="66387" marT="33193" marB="33193" anchor="ctr"/>
                </a:tc>
                <a:tc vMerge="1">
                  <a:tcPr marL="66387" marR="66387" marT="33193" marB="3319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300" dirty="0" smtClean="0"/>
                        <a:t>图表</a:t>
                      </a:r>
                      <a:endParaRPr lang="zh-CN" altLang="en-US" sz="1300" dirty="0"/>
                    </a:p>
                  </a:txBody>
                  <a:tcPr marL="66387" marR="66387" marT="33193" marB="3319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dirty="0" smtClean="0"/>
                        <a:t>23</a:t>
                      </a:r>
                      <a:r>
                        <a:rPr lang="zh-CN" altLang="en-US" sz="1300" dirty="0" smtClean="0"/>
                        <a:t>张</a:t>
                      </a:r>
                      <a:endParaRPr lang="zh-CN" altLang="en-US" sz="1300" dirty="0"/>
                    </a:p>
                  </a:txBody>
                  <a:tcPr marL="66387" marR="66387" marT="33193" marB="33193" anchor="ctr"/>
                </a:tc>
                <a:tc vMerge="1">
                  <a:tcPr marL="66387" marR="66387" marT="33193" marB="33193" anchor="ctr"/>
                </a:tc>
              </a:tr>
              <a:tr h="464706">
                <a:tc rowSpan="4">
                  <a:txBody>
                    <a:bodyPr/>
                    <a:lstStyle/>
                    <a:p>
                      <a:pPr algn="ctr"/>
                      <a:r>
                        <a:rPr lang="zh-CN" altLang="en-US" sz="1300" dirty="0" smtClean="0"/>
                        <a:t>需求评审</a:t>
                      </a:r>
                      <a:endParaRPr lang="zh-CN" altLang="en-US" sz="1300" dirty="0"/>
                    </a:p>
                  </a:txBody>
                  <a:tcPr marL="66387" marR="66387" marT="33193" marB="3319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dirty="0" smtClean="0"/>
                        <a:t>《G</a:t>
                      </a:r>
                      <a:r>
                        <a:rPr lang="zh-CN" altLang="en-US" sz="1300" dirty="0" smtClean="0"/>
                        <a:t>组</a:t>
                      </a:r>
                      <a:r>
                        <a:rPr lang="en-US" altLang="zh-CN" sz="1300" dirty="0" smtClean="0"/>
                        <a:t>-</a:t>
                      </a:r>
                      <a:r>
                        <a:rPr lang="zh-CN" altLang="en-US" sz="1300" dirty="0" smtClean="0"/>
                        <a:t>对</a:t>
                      </a:r>
                      <a:r>
                        <a:rPr lang="en-US" altLang="zh-CN" sz="1300" dirty="0" smtClean="0"/>
                        <a:t>E</a:t>
                      </a:r>
                      <a:r>
                        <a:rPr lang="zh-CN" altLang="en-US" sz="1300" dirty="0" smtClean="0"/>
                        <a:t>组需求评审</a:t>
                      </a:r>
                      <a:r>
                        <a:rPr lang="en-US" altLang="zh-CN" sz="1300" dirty="0" smtClean="0"/>
                        <a:t>》</a:t>
                      </a:r>
                      <a:endParaRPr lang="zh-CN" altLang="en-US" sz="1300" dirty="0"/>
                    </a:p>
                  </a:txBody>
                  <a:tcPr marL="66387" marR="66387" marT="33193" marB="3319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300" dirty="0" smtClean="0"/>
                        <a:t>评审意见</a:t>
                      </a:r>
                      <a:endParaRPr lang="zh-CN" altLang="en-US" sz="1300" dirty="0"/>
                    </a:p>
                  </a:txBody>
                  <a:tcPr marL="66387" marR="66387" marT="33193" marB="3319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dirty="0" smtClean="0"/>
                        <a:t>23</a:t>
                      </a:r>
                      <a:r>
                        <a:rPr lang="zh-CN" altLang="en-US" sz="1300" dirty="0" smtClean="0"/>
                        <a:t>条</a:t>
                      </a:r>
                      <a:endParaRPr lang="zh-CN" altLang="en-US" sz="1300" dirty="0"/>
                    </a:p>
                  </a:txBody>
                  <a:tcPr marL="66387" marR="66387" marT="33193" marB="3319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dirty="0" smtClean="0"/>
                        <a:t>1</a:t>
                      </a:r>
                      <a:endParaRPr lang="zh-CN" altLang="en-US" sz="1300" dirty="0"/>
                    </a:p>
                  </a:txBody>
                  <a:tcPr marL="66387" marR="66387" marT="33193" marB="33193" anchor="ctr"/>
                </a:tc>
              </a:tr>
              <a:tr h="464706">
                <a:tc vMerge="1">
                  <a:tcPr marL="66387" marR="66387" marT="33193" marB="3319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dirty="0" smtClean="0"/>
                        <a:t>《G</a:t>
                      </a:r>
                      <a:r>
                        <a:rPr lang="zh-CN" altLang="en-US" sz="1300" dirty="0" smtClean="0"/>
                        <a:t>组</a:t>
                      </a:r>
                      <a:r>
                        <a:rPr lang="en-US" altLang="zh-CN" sz="1300" dirty="0" smtClean="0"/>
                        <a:t>-</a:t>
                      </a:r>
                      <a:r>
                        <a:rPr lang="zh-CN" altLang="en-US" sz="1300" dirty="0" smtClean="0"/>
                        <a:t>对</a:t>
                      </a:r>
                      <a:r>
                        <a:rPr lang="en-US" altLang="zh-CN" sz="1300" dirty="0" smtClean="0"/>
                        <a:t>F</a:t>
                      </a:r>
                      <a:r>
                        <a:rPr lang="zh-CN" altLang="en-US" sz="1300" dirty="0" smtClean="0"/>
                        <a:t>组需求评审</a:t>
                      </a:r>
                      <a:r>
                        <a:rPr lang="en-US" altLang="zh-CN" sz="1300" dirty="0" smtClean="0"/>
                        <a:t>》</a:t>
                      </a:r>
                      <a:endParaRPr lang="zh-CN" altLang="en-US" sz="1300" dirty="0"/>
                    </a:p>
                  </a:txBody>
                  <a:tcPr marL="66387" marR="66387" marT="33193" marB="3319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300" dirty="0" smtClean="0"/>
                        <a:t>评审意见</a:t>
                      </a:r>
                      <a:endParaRPr lang="zh-CN" altLang="en-US" sz="1300" dirty="0"/>
                    </a:p>
                  </a:txBody>
                  <a:tcPr marL="66387" marR="66387" marT="33193" marB="3319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dirty="0" smtClean="0"/>
                        <a:t>19</a:t>
                      </a:r>
                      <a:r>
                        <a:rPr lang="zh-CN" altLang="en-US" sz="1300" dirty="0" smtClean="0"/>
                        <a:t>条</a:t>
                      </a:r>
                      <a:endParaRPr lang="zh-CN" altLang="en-US" sz="1300" dirty="0"/>
                    </a:p>
                  </a:txBody>
                  <a:tcPr marL="66387" marR="66387" marT="33193" marB="3319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dirty="0" smtClean="0"/>
                        <a:t>1</a:t>
                      </a:r>
                      <a:endParaRPr lang="zh-CN" altLang="en-US" sz="1300" dirty="0"/>
                    </a:p>
                  </a:txBody>
                  <a:tcPr marL="66387" marR="66387" marT="33193" marB="33193" anchor="ctr"/>
                </a:tc>
              </a:tr>
              <a:tr h="464706">
                <a:tc vMerge="1">
                  <a:tcPr marL="66387" marR="66387" marT="33193" marB="3319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dirty="0" smtClean="0"/>
                        <a:t>《G</a:t>
                      </a:r>
                      <a:r>
                        <a:rPr lang="zh-CN" altLang="en-US" sz="1300" dirty="0" smtClean="0"/>
                        <a:t>组</a:t>
                      </a:r>
                      <a:r>
                        <a:rPr lang="en-US" altLang="zh-CN" sz="1300" dirty="0" smtClean="0"/>
                        <a:t>-</a:t>
                      </a:r>
                      <a:r>
                        <a:rPr lang="zh-CN" altLang="en-US" sz="1300" dirty="0" smtClean="0"/>
                        <a:t>对</a:t>
                      </a:r>
                      <a:r>
                        <a:rPr lang="en-US" altLang="zh-CN" sz="1300" dirty="0" smtClean="0"/>
                        <a:t>H</a:t>
                      </a:r>
                      <a:r>
                        <a:rPr lang="zh-CN" altLang="en-US" sz="1300" dirty="0" smtClean="0"/>
                        <a:t>组评审意见反馈</a:t>
                      </a:r>
                      <a:r>
                        <a:rPr lang="en-US" altLang="zh-CN" sz="1300" dirty="0" smtClean="0"/>
                        <a:t>》</a:t>
                      </a:r>
                      <a:endParaRPr lang="zh-CN" altLang="en-US" sz="1300" dirty="0"/>
                    </a:p>
                  </a:txBody>
                  <a:tcPr marL="66387" marR="66387" marT="33193" marB="3319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300" dirty="0" smtClean="0"/>
                        <a:t>评审意见汇总</a:t>
                      </a:r>
                      <a:endParaRPr lang="zh-CN" altLang="en-US" sz="1300" dirty="0"/>
                    </a:p>
                  </a:txBody>
                  <a:tcPr marL="66387" marR="66387" marT="33193" marB="3319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dirty="0" smtClean="0"/>
                        <a:t>23</a:t>
                      </a:r>
                      <a:r>
                        <a:rPr lang="zh-CN" altLang="en-US" sz="1300" dirty="0" smtClean="0"/>
                        <a:t>条</a:t>
                      </a:r>
                      <a:endParaRPr lang="zh-CN" altLang="en-US" sz="1300" dirty="0"/>
                    </a:p>
                  </a:txBody>
                  <a:tcPr marL="66387" marR="66387" marT="33193" marB="3319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dirty="0" smtClean="0"/>
                        <a:t>1</a:t>
                      </a:r>
                      <a:endParaRPr lang="zh-CN" altLang="en-US" sz="1300" dirty="0"/>
                    </a:p>
                  </a:txBody>
                  <a:tcPr marL="66387" marR="66387" marT="33193" marB="33193" anchor="ctr"/>
                </a:tc>
              </a:tr>
              <a:tr h="464706">
                <a:tc vMerge="1">
                  <a:tcPr marL="66387" marR="66387" marT="33193" marB="3319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dirty="0" smtClean="0"/>
                        <a:t>《G</a:t>
                      </a:r>
                      <a:r>
                        <a:rPr lang="zh-CN" altLang="en-US" sz="1300" dirty="0" smtClean="0"/>
                        <a:t>组</a:t>
                      </a:r>
                      <a:r>
                        <a:rPr lang="en-US" altLang="zh-CN" sz="1300" dirty="0" smtClean="0"/>
                        <a:t>-</a:t>
                      </a:r>
                      <a:r>
                        <a:rPr lang="zh-CN" altLang="en-US" sz="1300" dirty="0" smtClean="0"/>
                        <a:t>对</a:t>
                      </a:r>
                      <a:r>
                        <a:rPr lang="en-US" altLang="zh-CN" sz="1300" dirty="0" smtClean="0"/>
                        <a:t>I</a:t>
                      </a:r>
                      <a:r>
                        <a:rPr lang="zh-CN" altLang="en-US" sz="1300" dirty="0" smtClean="0"/>
                        <a:t>组评审意见反馈</a:t>
                      </a:r>
                      <a:r>
                        <a:rPr lang="en-US" altLang="zh-CN" sz="1300" dirty="0" smtClean="0"/>
                        <a:t>》</a:t>
                      </a:r>
                      <a:endParaRPr lang="zh-CN" altLang="en-US" sz="1300" dirty="0"/>
                    </a:p>
                  </a:txBody>
                  <a:tcPr marL="66387" marR="66387" marT="33193" marB="3319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300" dirty="0" smtClean="0"/>
                        <a:t>评审意见汇总</a:t>
                      </a:r>
                      <a:endParaRPr lang="zh-CN" altLang="en-US" sz="1300" dirty="0"/>
                    </a:p>
                  </a:txBody>
                  <a:tcPr marL="66387" marR="66387" marT="33193" marB="3319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dirty="0" smtClean="0"/>
                        <a:t>23</a:t>
                      </a:r>
                      <a:r>
                        <a:rPr lang="zh-CN" altLang="en-US" sz="1300" dirty="0" smtClean="0"/>
                        <a:t>条</a:t>
                      </a:r>
                      <a:endParaRPr lang="zh-CN" altLang="en-US" sz="1300" dirty="0"/>
                    </a:p>
                  </a:txBody>
                  <a:tcPr marL="66387" marR="66387" marT="33193" marB="3319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dirty="0" smtClean="0"/>
                        <a:t>1</a:t>
                      </a:r>
                      <a:endParaRPr lang="zh-CN" altLang="en-US" sz="1300" dirty="0"/>
                    </a:p>
                  </a:txBody>
                  <a:tcPr marL="66387" marR="66387" marT="33193" marB="33193" anchor="ctr"/>
                </a:tc>
              </a:tr>
              <a:tr h="464706">
                <a:tc rowSpan="4">
                  <a:txBody>
                    <a:bodyPr/>
                    <a:lstStyle/>
                    <a:p>
                      <a:pPr algn="ctr"/>
                      <a:r>
                        <a:rPr lang="zh-CN" altLang="en-US" sz="1300" dirty="0" smtClean="0"/>
                        <a:t>需求复评审</a:t>
                      </a:r>
                      <a:endParaRPr lang="zh-CN" altLang="en-US" sz="1300" dirty="0"/>
                    </a:p>
                  </a:txBody>
                  <a:tcPr marL="66387" marR="66387" marT="33193" marB="3319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dirty="0" smtClean="0"/>
                        <a:t>《G</a:t>
                      </a:r>
                      <a:r>
                        <a:rPr lang="zh-CN" altLang="en-US" sz="1300" dirty="0" smtClean="0"/>
                        <a:t>组</a:t>
                      </a:r>
                      <a:r>
                        <a:rPr lang="en-US" altLang="zh-CN" sz="1300" dirty="0" smtClean="0"/>
                        <a:t>-</a:t>
                      </a:r>
                      <a:r>
                        <a:rPr lang="zh-CN" altLang="en-US" sz="1300" dirty="0" smtClean="0"/>
                        <a:t>对</a:t>
                      </a:r>
                      <a:r>
                        <a:rPr lang="en-US" altLang="zh-CN" sz="1300" dirty="0" smtClean="0"/>
                        <a:t>H</a:t>
                      </a:r>
                      <a:r>
                        <a:rPr lang="zh-CN" altLang="en-US" sz="1300" dirty="0" smtClean="0"/>
                        <a:t>组需求评审</a:t>
                      </a:r>
                      <a:r>
                        <a:rPr lang="en-US" altLang="zh-CN" sz="1300" dirty="0" smtClean="0"/>
                        <a:t>》</a:t>
                      </a:r>
                      <a:endParaRPr lang="zh-CN" altLang="en-US" sz="1300" dirty="0"/>
                    </a:p>
                  </a:txBody>
                  <a:tcPr marL="66387" marR="66387" marT="33193" marB="3319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300" dirty="0" smtClean="0"/>
                        <a:t>评审意见</a:t>
                      </a:r>
                      <a:endParaRPr lang="zh-CN" altLang="en-US" sz="1300" dirty="0"/>
                    </a:p>
                  </a:txBody>
                  <a:tcPr marL="66387" marR="66387" marT="33193" marB="3319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dirty="0" smtClean="0"/>
                        <a:t>22</a:t>
                      </a:r>
                      <a:r>
                        <a:rPr lang="zh-CN" altLang="en-US" sz="1300" dirty="0" smtClean="0"/>
                        <a:t>条</a:t>
                      </a:r>
                      <a:endParaRPr lang="zh-CN" altLang="en-US" sz="1300" dirty="0"/>
                    </a:p>
                  </a:txBody>
                  <a:tcPr marL="66387" marR="66387" marT="33193" marB="3319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dirty="0" smtClean="0"/>
                        <a:t>1</a:t>
                      </a:r>
                      <a:endParaRPr lang="zh-CN" altLang="en-US" sz="1300" dirty="0"/>
                    </a:p>
                  </a:txBody>
                  <a:tcPr marL="66387" marR="66387" marT="33193" marB="33193" anchor="ctr"/>
                </a:tc>
              </a:tr>
              <a:tr h="464706">
                <a:tc vMerge="1">
                  <a:tcPr marL="66387" marR="66387" marT="33193" marB="3319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dirty="0" smtClean="0"/>
                        <a:t>《G</a:t>
                      </a:r>
                      <a:r>
                        <a:rPr lang="zh-CN" altLang="en-US" sz="1300" dirty="0" smtClean="0"/>
                        <a:t>组</a:t>
                      </a:r>
                      <a:r>
                        <a:rPr lang="en-US" altLang="zh-CN" sz="1300" dirty="0" smtClean="0"/>
                        <a:t>-</a:t>
                      </a:r>
                      <a:r>
                        <a:rPr lang="zh-CN" altLang="en-US" sz="1300" dirty="0" smtClean="0"/>
                        <a:t>对</a:t>
                      </a:r>
                      <a:r>
                        <a:rPr lang="en-US" altLang="zh-CN" sz="1300" dirty="0" smtClean="0"/>
                        <a:t>I</a:t>
                      </a:r>
                      <a:r>
                        <a:rPr lang="zh-CN" altLang="en-US" sz="1300" dirty="0" smtClean="0"/>
                        <a:t>组需求评审</a:t>
                      </a:r>
                      <a:r>
                        <a:rPr lang="en-US" altLang="zh-CN" sz="1300" dirty="0" smtClean="0"/>
                        <a:t>》</a:t>
                      </a:r>
                      <a:endParaRPr lang="zh-CN" altLang="en-US" sz="1300" dirty="0"/>
                    </a:p>
                  </a:txBody>
                  <a:tcPr marL="66387" marR="66387" marT="33193" marB="3319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300" dirty="0" smtClean="0"/>
                        <a:t>评审意见</a:t>
                      </a:r>
                      <a:endParaRPr lang="zh-CN" altLang="en-US" sz="1300" dirty="0"/>
                    </a:p>
                  </a:txBody>
                  <a:tcPr marL="66387" marR="66387" marT="33193" marB="3319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dirty="0" smtClean="0"/>
                        <a:t>19</a:t>
                      </a:r>
                      <a:r>
                        <a:rPr lang="zh-CN" altLang="en-US" sz="1300" dirty="0" smtClean="0"/>
                        <a:t>条</a:t>
                      </a:r>
                      <a:endParaRPr lang="zh-CN" altLang="en-US" sz="1300" dirty="0"/>
                    </a:p>
                  </a:txBody>
                  <a:tcPr marL="66387" marR="66387" marT="33193" marB="3319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dirty="0" smtClean="0"/>
                        <a:t>1</a:t>
                      </a:r>
                      <a:endParaRPr lang="zh-CN" altLang="en-US" sz="1300" dirty="0"/>
                    </a:p>
                  </a:txBody>
                  <a:tcPr marL="66387" marR="66387" marT="33193" marB="33193" anchor="ctr"/>
                </a:tc>
              </a:tr>
              <a:tr h="464706">
                <a:tc vMerge="1">
                  <a:tcPr marL="66387" marR="66387" marT="33193" marB="3319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dirty="0" smtClean="0"/>
                        <a:t>《G</a:t>
                      </a:r>
                      <a:r>
                        <a:rPr lang="zh-CN" altLang="en-US" sz="1300" dirty="0" smtClean="0"/>
                        <a:t>组</a:t>
                      </a:r>
                      <a:r>
                        <a:rPr lang="en-US" altLang="zh-CN" sz="1300" dirty="0" smtClean="0"/>
                        <a:t>-</a:t>
                      </a:r>
                      <a:r>
                        <a:rPr lang="zh-CN" altLang="en-US" sz="1300" dirty="0" smtClean="0"/>
                        <a:t>对</a:t>
                      </a:r>
                      <a:r>
                        <a:rPr lang="en-US" altLang="zh-CN" sz="1300" dirty="0" smtClean="0"/>
                        <a:t>E</a:t>
                      </a:r>
                      <a:r>
                        <a:rPr lang="zh-CN" altLang="en-US" sz="1300" dirty="0" smtClean="0"/>
                        <a:t>组评审意见反馈</a:t>
                      </a:r>
                      <a:r>
                        <a:rPr lang="en-US" altLang="zh-CN" sz="1300" dirty="0" smtClean="0"/>
                        <a:t>》</a:t>
                      </a:r>
                      <a:endParaRPr lang="zh-CN" altLang="en-US" sz="1300" dirty="0"/>
                    </a:p>
                  </a:txBody>
                  <a:tcPr marL="66387" marR="66387" marT="33193" marB="3319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300" dirty="0" smtClean="0"/>
                        <a:t>评审意见汇总</a:t>
                      </a:r>
                      <a:endParaRPr lang="zh-CN" altLang="en-US" sz="1300" dirty="0"/>
                    </a:p>
                  </a:txBody>
                  <a:tcPr marL="66387" marR="66387" marT="33193" marB="3319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dirty="0" smtClean="0"/>
                        <a:t>17</a:t>
                      </a:r>
                      <a:r>
                        <a:rPr lang="zh-CN" altLang="en-US" sz="1300" dirty="0" smtClean="0"/>
                        <a:t>条</a:t>
                      </a:r>
                      <a:endParaRPr lang="zh-CN" altLang="en-US" sz="1300" dirty="0"/>
                    </a:p>
                  </a:txBody>
                  <a:tcPr marL="66387" marR="66387" marT="33193" marB="3319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dirty="0" smtClean="0"/>
                        <a:t>1</a:t>
                      </a:r>
                      <a:endParaRPr lang="zh-CN" altLang="en-US" sz="1300" dirty="0"/>
                    </a:p>
                  </a:txBody>
                  <a:tcPr marL="66387" marR="66387" marT="33193" marB="33193" anchor="ctr"/>
                </a:tc>
              </a:tr>
              <a:tr h="464706">
                <a:tc vMerge="1">
                  <a:tcPr marL="66387" marR="66387" marT="33193" marB="3319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dirty="0" smtClean="0"/>
                        <a:t>《G</a:t>
                      </a:r>
                      <a:r>
                        <a:rPr lang="zh-CN" altLang="en-US" sz="1300" dirty="0" smtClean="0"/>
                        <a:t>组</a:t>
                      </a:r>
                      <a:r>
                        <a:rPr lang="en-US" altLang="zh-CN" sz="1300" dirty="0" smtClean="0"/>
                        <a:t>-</a:t>
                      </a:r>
                      <a:r>
                        <a:rPr lang="zh-CN" altLang="en-US" sz="1300" dirty="0" smtClean="0"/>
                        <a:t>对</a:t>
                      </a:r>
                      <a:r>
                        <a:rPr lang="en-US" altLang="zh-CN" sz="1300" dirty="0" smtClean="0"/>
                        <a:t>F</a:t>
                      </a:r>
                      <a:r>
                        <a:rPr lang="zh-CN" altLang="en-US" sz="1300" dirty="0" smtClean="0"/>
                        <a:t>组评审意见反馈</a:t>
                      </a:r>
                      <a:r>
                        <a:rPr lang="en-US" altLang="zh-CN" sz="1300" dirty="0" smtClean="0"/>
                        <a:t>》</a:t>
                      </a:r>
                      <a:endParaRPr lang="zh-CN" altLang="en-US" sz="1300" dirty="0"/>
                    </a:p>
                  </a:txBody>
                  <a:tcPr marL="66387" marR="66387" marT="33193" marB="3319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300" dirty="0" smtClean="0"/>
                        <a:t>评审意见汇总</a:t>
                      </a:r>
                      <a:endParaRPr lang="zh-CN" altLang="en-US" sz="1300" dirty="0"/>
                    </a:p>
                  </a:txBody>
                  <a:tcPr marL="66387" marR="66387" marT="33193" marB="3319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dirty="0" smtClean="0"/>
                        <a:t>26</a:t>
                      </a:r>
                      <a:r>
                        <a:rPr lang="zh-CN" altLang="en-US" sz="1300" dirty="0" smtClean="0"/>
                        <a:t>条</a:t>
                      </a:r>
                      <a:endParaRPr lang="zh-CN" altLang="en-US" sz="1300" dirty="0"/>
                    </a:p>
                  </a:txBody>
                  <a:tcPr marL="66387" marR="66387" marT="33193" marB="3319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dirty="0" smtClean="0"/>
                        <a:t>1</a:t>
                      </a:r>
                      <a:endParaRPr lang="zh-CN" altLang="en-US" sz="1300" dirty="0"/>
                    </a:p>
                  </a:txBody>
                  <a:tcPr marL="66387" marR="66387" marT="33193" marB="33193" anchor="ctr"/>
                </a:tc>
              </a:tr>
              <a:tr h="464706">
                <a:tc rowSpan="2">
                  <a:txBody>
                    <a:bodyPr/>
                    <a:lstStyle/>
                    <a:p>
                      <a:pPr algn="ctr"/>
                      <a:r>
                        <a:rPr lang="zh-CN" altLang="en-US" sz="1300" dirty="0" smtClean="0"/>
                        <a:t>软件产品改进与展示</a:t>
                      </a:r>
                      <a:endParaRPr lang="zh-CN" altLang="en-US" sz="1300" dirty="0"/>
                    </a:p>
                  </a:txBody>
                  <a:tcPr marL="66387" marR="66387" marT="33193" marB="3319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300" dirty="0" smtClean="0"/>
                        <a:t>项目源码</a:t>
                      </a:r>
                      <a:endParaRPr lang="zh-CN" altLang="en-US" sz="1300" dirty="0"/>
                    </a:p>
                  </a:txBody>
                  <a:tcPr marL="66387" marR="66387" marT="33193" marB="3319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300" dirty="0" smtClean="0"/>
                        <a:t>前端页面</a:t>
                      </a:r>
                      <a:endParaRPr lang="zh-CN" altLang="en-US" sz="1300" dirty="0"/>
                    </a:p>
                  </a:txBody>
                  <a:tcPr marL="66387" marR="66387" marT="33193" marB="3319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dirty="0" smtClean="0"/>
                        <a:t>6</a:t>
                      </a:r>
                      <a:r>
                        <a:rPr lang="zh-CN" altLang="en-US" sz="1300" dirty="0" smtClean="0"/>
                        <a:t>张</a:t>
                      </a:r>
                      <a:endParaRPr lang="zh-CN" altLang="en-US" sz="1300" dirty="0"/>
                    </a:p>
                  </a:txBody>
                  <a:tcPr marL="66387" marR="66387" marT="33193" marB="3319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dirty="0" smtClean="0"/>
                        <a:t>1</a:t>
                      </a:r>
                      <a:endParaRPr lang="zh-CN" altLang="en-US" sz="1300" dirty="0"/>
                    </a:p>
                  </a:txBody>
                  <a:tcPr marL="66387" marR="66387" marT="33193" marB="33193" anchor="ctr"/>
                </a:tc>
              </a:tr>
              <a:tr h="464706">
                <a:tc vMerge="1">
                  <a:tcPr marL="66387" marR="66387" marT="33193" marB="3319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300" dirty="0" smtClean="0"/>
                        <a:t>数据库设计</a:t>
                      </a:r>
                      <a:endParaRPr lang="zh-CN" altLang="en-US" sz="1300" dirty="0"/>
                    </a:p>
                  </a:txBody>
                  <a:tcPr marL="66387" marR="66387" marT="33193" marB="3319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300" dirty="0" smtClean="0"/>
                        <a:t>数据库表格设计</a:t>
                      </a:r>
                      <a:endParaRPr lang="zh-CN" altLang="en-US" sz="1300" dirty="0"/>
                    </a:p>
                  </a:txBody>
                  <a:tcPr marL="66387" marR="66387" marT="33193" marB="3319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dirty="0" smtClean="0"/>
                        <a:t>1</a:t>
                      </a:r>
                      <a:r>
                        <a:rPr lang="zh-CN" altLang="en-US" sz="1300" dirty="0" smtClean="0"/>
                        <a:t>份</a:t>
                      </a:r>
                      <a:endParaRPr lang="zh-CN" altLang="en-US" sz="1300" dirty="0"/>
                    </a:p>
                  </a:txBody>
                  <a:tcPr marL="66387" marR="66387" marT="33193" marB="3319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dirty="0" smtClean="0"/>
                        <a:t>1</a:t>
                      </a:r>
                      <a:endParaRPr lang="zh-CN" altLang="en-US" sz="1300" dirty="0"/>
                    </a:p>
                  </a:txBody>
                  <a:tcPr marL="66387" marR="66387" marT="33193" marB="33193" anchor="ctr"/>
                </a:tc>
              </a:tr>
            </a:tbl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8759502" y="3506525"/>
            <a:ext cx="2664296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总体文档更新及时，版本数量符合要求。</a:t>
            </a:r>
            <a:endPara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pull/>
  </p:transition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17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40000"/>
                                      </p:iterate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" dur="2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2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2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2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 bldLvl="0" animBg="1"/>
          <p:bldP spid="7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17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40000"/>
                                      </p:iterate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" dur="2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2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2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2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 bldLvl="0" animBg="1"/>
          <p:bldP spid="7" grpId="0"/>
        </p:bldLst>
      </p:timing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0" y="404664"/>
            <a:ext cx="12190413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流程图: 离页连接符 5"/>
          <p:cNvSpPr/>
          <p:nvPr/>
        </p:nvSpPr>
        <p:spPr>
          <a:xfrm>
            <a:off x="9983638" y="332656"/>
            <a:ext cx="1584176" cy="1080120"/>
          </a:xfrm>
          <a:prstGeom prst="flowChartOffpageConnector">
            <a:avLst/>
          </a:prstGeom>
          <a:solidFill>
            <a:srgbClr val="4144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TextBox 6"/>
          <p:cNvSpPr txBox="1"/>
          <p:nvPr/>
        </p:nvSpPr>
        <p:spPr>
          <a:xfrm>
            <a:off x="9913951" y="508610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软件配置总结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/>
        </p:nvGraphicFramePr>
        <p:xfrm>
          <a:off x="334566" y="2420888"/>
          <a:ext cx="6487788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0112"/>
                <a:gridCol w="2295427"/>
                <a:gridCol w="2232249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阶段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提交数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占比</a:t>
                      </a:r>
                      <a:endParaRPr lang="zh-CN" altLang="en-US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300" dirty="0" smtClean="0"/>
                        <a:t>项目准备</a:t>
                      </a:r>
                      <a:endParaRPr lang="zh-CN" altLang="en-US" sz="1300" dirty="0"/>
                    </a:p>
                  </a:txBody>
                  <a:tcPr marL="66387" marR="66387" marT="33193" marB="3319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5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6.25%</a:t>
                      </a:r>
                      <a:endParaRPr lang="zh-CN" altLang="en-US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300" dirty="0" smtClean="0"/>
                        <a:t>需求分析</a:t>
                      </a:r>
                      <a:endParaRPr lang="zh-CN" altLang="en-US" sz="1300" dirty="0"/>
                    </a:p>
                  </a:txBody>
                  <a:tcPr marL="66387" marR="66387" marT="33193" marB="3319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12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15%</a:t>
                      </a:r>
                      <a:endParaRPr lang="zh-CN" altLang="en-US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300" dirty="0" smtClean="0"/>
                        <a:t>需求评审</a:t>
                      </a:r>
                      <a:endParaRPr lang="zh-CN" altLang="en-US" sz="1300" dirty="0"/>
                    </a:p>
                  </a:txBody>
                  <a:tcPr marL="66387" marR="66387" marT="33193" marB="3319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19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23.75%</a:t>
                      </a:r>
                      <a:endParaRPr lang="zh-CN" altLang="en-US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300" dirty="0" smtClean="0"/>
                        <a:t>需求复评审</a:t>
                      </a:r>
                      <a:endParaRPr lang="zh-CN" altLang="en-US" sz="1300" dirty="0"/>
                    </a:p>
                  </a:txBody>
                  <a:tcPr marL="66387" marR="66387" marT="33193" marB="3319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32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40%</a:t>
                      </a:r>
                      <a:endParaRPr lang="zh-CN" altLang="en-US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300" dirty="0" smtClean="0"/>
                        <a:t>软件产品改进与展示</a:t>
                      </a:r>
                      <a:endParaRPr lang="zh-CN" altLang="en-US" sz="1300" dirty="0"/>
                    </a:p>
                  </a:txBody>
                  <a:tcPr marL="66387" marR="66387" marT="33193" marB="3319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12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15%</a:t>
                      </a:r>
                      <a:endParaRPr lang="zh-CN" altLang="en-US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4" name="文本框 3"/>
          <p:cNvSpPr txBox="1"/>
          <p:nvPr/>
        </p:nvSpPr>
        <p:spPr>
          <a:xfrm>
            <a:off x="2774393" y="4913844"/>
            <a:ext cx="1608133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一共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80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个提交</a:t>
            </a:r>
            <a:endPara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9" name="图表 8"/>
          <p:cNvGraphicFramePr/>
          <p:nvPr/>
        </p:nvGraphicFramePr>
        <p:xfrm>
          <a:off x="5879182" y="1268760"/>
          <a:ext cx="6653438" cy="54179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</p:spTree>
  </p:cSld>
  <p:clrMapOvr>
    <a:masterClrMapping/>
  </p:clrMapOvr>
  <p:transition spd="slow">
    <p:pull/>
  </p:transition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17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40000"/>
                                      </p:iterate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" dur="2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2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2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2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 bldLvl="0" animBg="1"/>
          <p:bldP spid="7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17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40000"/>
                                      </p:iterate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" dur="2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2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2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2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 bldLvl="0" animBg="1"/>
          <p:bldP spid="7" grpId="0"/>
        </p:bldLst>
      </p:timing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0" y="404664"/>
            <a:ext cx="12190413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流程图: 离页连接符 5"/>
          <p:cNvSpPr/>
          <p:nvPr/>
        </p:nvSpPr>
        <p:spPr>
          <a:xfrm>
            <a:off x="9983638" y="332656"/>
            <a:ext cx="1584176" cy="1080120"/>
          </a:xfrm>
          <a:prstGeom prst="flowChartOffpageConnector">
            <a:avLst/>
          </a:prstGeom>
          <a:solidFill>
            <a:srgbClr val="4144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0042191" y="476672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项目燃尽图</a:t>
            </a:r>
            <a:endParaRPr lang="en-US" altLang="zh-CN" sz="20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6903" y="1340768"/>
            <a:ext cx="5280966" cy="324036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574926" y="5147899"/>
            <a:ext cx="3416320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除去假期，任务平稳执行过半。</a:t>
            </a:r>
            <a:endPara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pull/>
  </p:transition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17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40000"/>
                                      </p:iterate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" dur="2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2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2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2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 bldLvl="0" animBg="1"/>
          <p:bldP spid="7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17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40000"/>
                                      </p:iterate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" dur="2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2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2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2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 bldLvl="0" animBg="1"/>
          <p:bldP spid="7" grpId="0"/>
        </p:bldLst>
      </p:timing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953" y="405137"/>
            <a:ext cx="12188508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流程图: 离页连接符 2"/>
          <p:cNvSpPr/>
          <p:nvPr/>
        </p:nvSpPr>
        <p:spPr>
          <a:xfrm>
            <a:off x="414273" y="180848"/>
            <a:ext cx="5285549" cy="1079966"/>
          </a:xfrm>
          <a:prstGeom prst="flowChartOffpageConnector">
            <a:avLst/>
          </a:prstGeom>
          <a:solidFill>
            <a:srgbClr val="4144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254385" y="459279"/>
            <a:ext cx="16052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设计进度</a:t>
            </a:r>
            <a:endParaRPr lang="zh-CN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414273" y="1226624"/>
            <a:ext cx="0" cy="863961"/>
          </a:xfrm>
          <a:prstGeom prst="line">
            <a:avLst/>
          </a:prstGeom>
          <a:ln>
            <a:solidFill>
              <a:srgbClr val="4144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BA2FA8-3103-48FD-B214-192ADF8D0D8F}" type="datetime9">
              <a:rPr lang="zh-CN" altLang="en-US" smtClean="0"/>
            </a:fld>
            <a:endParaRPr lang="zh-CN" altLang="en-US"/>
          </a:p>
        </p:txBody>
      </p:sp>
      <p:graphicFrame>
        <p:nvGraphicFramePr>
          <p:cNvPr id="6" name="表格 5"/>
          <p:cNvGraphicFramePr/>
          <p:nvPr>
            <p:custDataLst>
              <p:tags r:id="rId2"/>
            </p:custDataLst>
          </p:nvPr>
        </p:nvGraphicFramePr>
        <p:xfrm>
          <a:off x="1420908" y="1947142"/>
          <a:ext cx="6372225" cy="4384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14470"/>
                <a:gridCol w="2357755"/>
              </a:tblGrid>
              <a:tr h="513080"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600" b="1" spc="12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待设计模块</a:t>
                      </a:r>
                      <a:endParaRPr lang="zh-CN" altLang="en-US" sz="1600" b="1" spc="12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77772" marR="177772" marT="107933" marB="107933"/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600" b="1" spc="12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完成情况</a:t>
                      </a:r>
                      <a:endParaRPr lang="zh-CN" altLang="en-US" sz="1600" b="1" spc="12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77772" marR="177772" marT="107933" marB="107933"/>
                </a:tc>
              </a:tr>
              <a:tr h="476250"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400" b="0" spc="12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首页与作品展示页面</a:t>
                      </a:r>
                      <a:endParaRPr lang="zh-CN" altLang="en-US" sz="1400" b="0" spc="12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77772" marR="177772" marT="107933" marB="107933"/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400" b="0" spc="12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已完成</a:t>
                      </a:r>
                      <a:endParaRPr lang="zh-CN" altLang="en-US" sz="1400" b="0" spc="12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77772" marR="177772" marT="107933" marB="107933"/>
                </a:tc>
              </a:tr>
              <a:tr h="476250"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400" b="0" spc="12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用户登录注册页面</a:t>
                      </a:r>
                      <a:endParaRPr lang="zh-CN" altLang="en-US" sz="1400" b="0" spc="12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77772" marR="177772" marT="107933" marB="107933"/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400" b="0" spc="12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已完成</a:t>
                      </a:r>
                      <a:endParaRPr lang="zh-CN" altLang="en-US" sz="1400" b="0" spc="12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77772" marR="177772" marT="107933" marB="107933"/>
                </a:tc>
              </a:tr>
              <a:tr h="476250"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4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功能介绍页面</a:t>
                      </a:r>
                      <a:endParaRPr lang="zh-CN" altLang="en-US" sz="14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77772" marR="177772" marT="107933" marB="107933"/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400" b="0" spc="12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已完成</a:t>
                      </a:r>
                      <a:endParaRPr lang="zh-CN" altLang="en-US" sz="1400" b="0" spc="12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77772" marR="177772" marT="107933" marB="107933"/>
                </a:tc>
              </a:tr>
              <a:tr h="476885"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400" b="0" spc="12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用户动态页面</a:t>
                      </a:r>
                      <a:endParaRPr lang="zh-CN" altLang="en-US" sz="1400" b="0" spc="12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77772" marR="177772" marT="107933" marB="107933"/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400" b="0" spc="12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已完成</a:t>
                      </a:r>
                      <a:endParaRPr lang="zh-CN" altLang="en-US" sz="1400" b="0" spc="12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77772" marR="177772" marT="107933" marB="107933"/>
                </a:tc>
              </a:tr>
              <a:tr h="535940"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400" b="0" spc="12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管理员登录与管理页面</a:t>
                      </a:r>
                      <a:endParaRPr lang="zh-CN" altLang="en-US" sz="1400" b="0" spc="12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77772" marR="177772" marT="107933" marB="107933"/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400" b="0" spc="12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已完成</a:t>
                      </a:r>
                      <a:endParaRPr lang="zh-CN" altLang="en-US" sz="1400" b="0" spc="12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77772" marR="177772" marT="107933" marB="107933"/>
                </a:tc>
              </a:tr>
              <a:tr h="475615"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400" b="0" spc="12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风格选择页面</a:t>
                      </a:r>
                      <a:endParaRPr lang="zh-CN" altLang="en-US" sz="1400" b="0" spc="12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77772" marR="177772" marT="107933" marB="107933"/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400" b="0" spc="12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已完成</a:t>
                      </a:r>
                      <a:endParaRPr lang="zh-CN" altLang="en-US" sz="1400" b="0" spc="12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77772" marR="177772" marT="107933" marB="107933"/>
                </a:tc>
              </a:tr>
              <a:tr h="476885"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400" b="0" spc="12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修改与创建新风格页面</a:t>
                      </a:r>
                      <a:endParaRPr lang="zh-CN" altLang="en-US" sz="1400" b="0" spc="12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77772" marR="177772" marT="107933" marB="107933"/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400" b="0" spc="12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未完成</a:t>
                      </a:r>
                      <a:endParaRPr lang="zh-CN" altLang="en-US" sz="1400" b="0" spc="12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77772" marR="177772" marT="107933" marB="107933"/>
                </a:tc>
              </a:tr>
              <a:tr h="476885"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400" b="0" spc="12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图片上传与结果返回页面</a:t>
                      </a:r>
                      <a:endParaRPr lang="en-US" altLang="zh-CN" sz="1400" b="0" spc="12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77772" marR="177772" marT="107933" marB="107933"/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400" b="0" spc="12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未完成</a:t>
                      </a:r>
                      <a:endParaRPr lang="zh-CN" altLang="en-US" sz="1400" b="0" spc="12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77772" marR="177772" marT="107933" marB="107933"/>
                </a:tc>
              </a:tr>
            </a:tbl>
          </a:graphicData>
        </a:graphic>
      </p:graphicFrame>
      <p:sp>
        <p:nvSpPr>
          <p:cNvPr id="7" name="文本框 6"/>
          <p:cNvSpPr txBox="1"/>
          <p:nvPr/>
        </p:nvSpPr>
        <p:spPr>
          <a:xfrm>
            <a:off x="822514" y="1488080"/>
            <a:ext cx="8470211" cy="36830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p>
            <a:r>
              <a: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根据软件需求规格说明书和实际情况，划分出待设计模块，并记录完成情况</a:t>
            </a:r>
            <a:endParaRPr lang="zh-CN" altLang="en-US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362596" y="3585475"/>
            <a:ext cx="2916734" cy="36830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p>
            <a:r>
              <a: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前端页面部分</a:t>
            </a:r>
            <a:endParaRPr lang="zh-CN" altLang="en-US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UNIT_TABLE_BEAUTIFY" val="smartTable{ac0934ef-729c-40bc-82d4-951cd77d7c78}"/>
</p:tagLst>
</file>

<file path=ppt/tags/tag64.xml><?xml version="1.0" encoding="utf-8"?>
<p:tagLst xmlns:p="http://schemas.openxmlformats.org/presentationml/2006/main">
  <p:tag name="KSO_WM_UNIT_TABLE_BEAUTIFY" val="smartTable{ac0934ef-729c-40bc-82d4-951cd77d7c78}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1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 anchor="ctr">
        <a:spAutoFit/>
      </a:bodyPr>
      <a:lstStyle>
        <a:defPPr>
          <a:defRPr smtClean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2002</Words>
  <Application>WPS 演示</Application>
  <PresentationFormat>自定义</PresentationFormat>
  <Paragraphs>853</Paragraphs>
  <Slides>17</Slides>
  <Notes>17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17</vt:i4>
      </vt:variant>
    </vt:vector>
  </HeadingPairs>
  <TitlesOfParts>
    <vt:vector size="26" baseType="lpstr">
      <vt:lpstr>Arial</vt:lpstr>
      <vt:lpstr>宋体</vt:lpstr>
      <vt:lpstr>Wingdings</vt:lpstr>
      <vt:lpstr>微软雅黑</vt:lpstr>
      <vt:lpstr>Calibri</vt:lpstr>
      <vt:lpstr>Arial Unicode MS</vt:lpstr>
      <vt:lpstr>Wingdings</vt:lpstr>
      <vt:lpstr>1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1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</dc:title>
  <dc:creator>Mgz</dc:creator>
  <dc:description>1</dc:description>
  <dc:subject>1</dc:subject>
  <cp:lastModifiedBy>zxg</cp:lastModifiedBy>
  <cp:revision>45</cp:revision>
  <dcterms:created xsi:type="dcterms:W3CDTF">2020-04-24T04:54:00Z</dcterms:created>
  <dcterms:modified xsi:type="dcterms:W3CDTF">2020-05-08T07:23:01Z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2052-11.1.0.9584</vt:lpwstr>
  </property>
</Properties>
</file>